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6" r:id="rId1"/>
    <p:sldMasterId id="2147483990" r:id="rId2"/>
    <p:sldMasterId id="2147484003" r:id="rId3"/>
  </p:sldMasterIdLst>
  <p:notesMasterIdLst>
    <p:notesMasterId r:id="rId46"/>
  </p:notesMasterIdLst>
  <p:sldIdLst>
    <p:sldId id="339" r:id="rId4"/>
    <p:sldId id="377" r:id="rId5"/>
    <p:sldId id="512" r:id="rId6"/>
    <p:sldId id="436" r:id="rId7"/>
    <p:sldId id="493" r:id="rId8"/>
    <p:sldId id="462" r:id="rId9"/>
    <p:sldId id="440" r:id="rId10"/>
    <p:sldId id="463" r:id="rId11"/>
    <p:sldId id="498" r:id="rId12"/>
    <p:sldId id="500" r:id="rId13"/>
    <p:sldId id="478" r:id="rId14"/>
    <p:sldId id="442" r:id="rId15"/>
    <p:sldId id="443" r:id="rId16"/>
    <p:sldId id="501" r:id="rId17"/>
    <p:sldId id="502" r:id="rId18"/>
    <p:sldId id="503" r:id="rId19"/>
    <p:sldId id="437" r:id="rId20"/>
    <p:sldId id="439" r:id="rId21"/>
    <p:sldId id="479" r:id="rId22"/>
    <p:sldId id="441" r:id="rId23"/>
    <p:sldId id="508" r:id="rId24"/>
    <p:sldId id="509" r:id="rId25"/>
    <p:sldId id="510" r:id="rId26"/>
    <p:sldId id="511" r:id="rId27"/>
    <p:sldId id="411" r:id="rId28"/>
    <p:sldId id="480" r:id="rId29"/>
    <p:sldId id="491" r:id="rId30"/>
    <p:sldId id="453" r:id="rId31"/>
    <p:sldId id="481" r:id="rId32"/>
    <p:sldId id="482" r:id="rId33"/>
    <p:sldId id="483" r:id="rId34"/>
    <p:sldId id="484" r:id="rId35"/>
    <p:sldId id="485" r:id="rId36"/>
    <p:sldId id="486" r:id="rId37"/>
    <p:sldId id="487" r:id="rId38"/>
    <p:sldId id="488" r:id="rId39"/>
    <p:sldId id="489" r:id="rId40"/>
    <p:sldId id="490" r:id="rId41"/>
    <p:sldId id="504" r:id="rId42"/>
    <p:sldId id="507" r:id="rId43"/>
    <p:sldId id="506" r:id="rId44"/>
    <p:sldId id="505" r:id="rId45"/>
  </p:sldIdLst>
  <p:sldSz cx="9144000" cy="5143500" type="screen16x9"/>
  <p:notesSz cx="6888163" cy="10020300"/>
  <p:defaultTextStyle>
    <a:defPPr>
      <a:defRPr lang="ru-RU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1620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15" autoAdjust="0"/>
    <p:restoredTop sz="86545" autoAdjust="0"/>
  </p:normalViewPr>
  <p:slideViewPr>
    <p:cSldViewPr snapToGrid="0">
      <p:cViewPr varScale="1">
        <p:scale>
          <a:sx n="84" d="100"/>
          <a:sy n="84" d="100"/>
        </p:scale>
        <p:origin x="492" y="66"/>
      </p:cViewPr>
      <p:guideLst>
        <p:guide orient="horz" pos="2160"/>
        <p:guide pos="3840"/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viewProps" Target="viewProps.xml"/><Relationship Id="rId8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84;&#1086;&#1077;\4,9,11%20&#1082;&#1072;&#1095;&#1077;&#1089;&#1090;&#1074;&#1086;%20%20&#1059;&#1089;&#1087;&#1077;&#1074;&#1072;&#1077;&#1084;&#1086;&#1089;&#1090;&#1100;%202019-2020%20&#1091;&#1095;.%20&#1075;&#1086;&#1076;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D:\&#1084;&#1086;&#1077;\4,9,11%20&#1082;&#1072;&#1095;&#1077;&#1089;&#1090;&#1074;&#1086;%20%20&#1059;&#1089;&#1087;&#1077;&#1074;&#1072;&#1077;&#1084;&#1086;&#1089;&#1090;&#1100;%202019-2020%20&#1091;&#1095;.%20&#1075;&#1086;&#1076;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D:\&#1084;&#1086;&#1077;\4,9,11%20&#1082;&#1072;&#1095;&#1077;&#1089;&#1090;&#1074;&#1086;%20%20&#1059;&#1089;&#1087;&#1077;&#1074;&#1072;&#1077;&#1084;&#1086;&#1089;&#1090;&#1100;%202019-2020%20&#1091;&#1095;.%20&#1075;&#1086;&#1076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Участники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2.0833333333333332E-2"/>
                  <c:y val="-1.874999999999999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71B-4F11-B971-6528B904685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E6-497E-A0F5-690FE0FE3F0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Призеры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hade val="51000"/>
                    <a:satMod val="13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2.7083333333333411E-2"/>
                  <c:y val="-5.31249999999999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71B-4F11-B971-6528B904685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7E6-497E-A0F5-690FE0FE3F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414942808"/>
        <c:axId val="414943200"/>
        <c:axId val="0"/>
      </c:bar3DChart>
      <c:catAx>
        <c:axId val="414942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14943200"/>
        <c:crosses val="autoZero"/>
        <c:auto val="1"/>
        <c:lblAlgn val="ctr"/>
        <c:lblOffset val="100"/>
        <c:noMultiLvlLbl val="0"/>
      </c:catAx>
      <c:valAx>
        <c:axId val="414943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14942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Лист2!$A$16</c:f>
              <c:strCache>
                <c:ptCount val="1"/>
                <c:pt idx="0">
                  <c:v>4 класс</c:v>
                </c:pt>
              </c:strCache>
            </c:strRef>
          </c:tx>
          <c:dPt>
            <c:idx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1-E755-482B-990B-0A6E60B949E1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2-E755-482B-990B-0A6E60B949E1}"/>
              </c:ext>
            </c:extLst>
          </c:dPt>
          <c:dPt>
            <c:idx val="2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3-E755-482B-990B-0A6E60B949E1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Лист2!$B$15:$E$15</c:f>
              <c:strCache>
                <c:ptCount val="4"/>
                <c:pt idx="0">
                  <c:v>"5"</c:v>
                </c:pt>
                <c:pt idx="1">
                  <c:v>"4"</c:v>
                </c:pt>
                <c:pt idx="2">
                  <c:v>"3"</c:v>
                </c:pt>
                <c:pt idx="3">
                  <c:v>"2"</c:v>
                </c:pt>
              </c:strCache>
            </c:strRef>
          </c:cat>
          <c:val>
            <c:numRef>
              <c:f>Лист2!$B$16:$E$16</c:f>
              <c:numCache>
                <c:formatCode>0%</c:formatCode>
                <c:ptCount val="4"/>
                <c:pt idx="0">
                  <c:v>0.16</c:v>
                </c:pt>
                <c:pt idx="1">
                  <c:v>0.49</c:v>
                </c:pt>
                <c:pt idx="2">
                  <c:v>0.34</c:v>
                </c:pt>
                <c:pt idx="3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55-482B-990B-0A6E60B949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Лист2!$R$19</c:f>
              <c:strCache>
                <c:ptCount val="1"/>
                <c:pt idx="0">
                  <c:v>9 класс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2-B685-4634-B987-DFC55138F905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1-B685-4634-B987-DFC55138F905}"/>
              </c:ext>
            </c:extLst>
          </c:dPt>
          <c:dPt>
            <c:idx val="2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3-B685-4634-B987-DFC55138F905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Лист2!$S$18:$V$18</c:f>
              <c:strCache>
                <c:ptCount val="4"/>
                <c:pt idx="0">
                  <c:v>"5"</c:v>
                </c:pt>
                <c:pt idx="1">
                  <c:v>"4"</c:v>
                </c:pt>
                <c:pt idx="2">
                  <c:v>"3"</c:v>
                </c:pt>
                <c:pt idx="3">
                  <c:v>"2"</c:v>
                </c:pt>
              </c:strCache>
            </c:strRef>
          </c:cat>
          <c:val>
            <c:numRef>
              <c:f>Лист2!$S$19:$V$19</c:f>
              <c:numCache>
                <c:formatCode>0%</c:formatCode>
                <c:ptCount val="4"/>
                <c:pt idx="0">
                  <c:v>0.08</c:v>
                </c:pt>
                <c:pt idx="1">
                  <c:v>0.43</c:v>
                </c:pt>
                <c:pt idx="2">
                  <c:v>0.48</c:v>
                </c:pt>
                <c:pt idx="3">
                  <c:v>2.7000000000000001E-3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85-4634-B987-DFC55138F9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Лист2!$H$42</c:f>
              <c:strCache>
                <c:ptCount val="1"/>
                <c:pt idx="0">
                  <c:v>11 класс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1-DA41-4BFE-94AD-D90D51FBC924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2-DA41-4BFE-94AD-D90D51FBC924}"/>
              </c:ext>
            </c:extLst>
          </c:dPt>
          <c:dPt>
            <c:idx val="2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3-DA41-4BFE-94AD-D90D51FBC924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Лист2!$I$41:$K$41</c:f>
              <c:strCache>
                <c:ptCount val="3"/>
                <c:pt idx="0">
                  <c:v>"5"</c:v>
                </c:pt>
                <c:pt idx="1">
                  <c:v>"4"</c:v>
                </c:pt>
                <c:pt idx="2">
                  <c:v>"3"</c:v>
                </c:pt>
              </c:strCache>
            </c:strRef>
          </c:cat>
          <c:val>
            <c:numRef>
              <c:f>Лист2!$I$42:$K$42</c:f>
              <c:numCache>
                <c:formatCode>0%</c:formatCode>
                <c:ptCount val="3"/>
                <c:pt idx="0">
                  <c:v>0.17</c:v>
                </c:pt>
                <c:pt idx="1">
                  <c:v>0.63</c:v>
                </c:pt>
                <c:pt idx="2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41-4BFE-94AD-D90D51FBC9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54AF6D0-A446-4674-834D-5B85B958306C}" type="doc">
      <dgm:prSet loTypeId="urn:microsoft.com/office/officeart/2005/8/layout/bProcess3" loCatId="process" qsTypeId="urn:microsoft.com/office/officeart/2005/8/quickstyle/3d5" qsCatId="3D" csTypeId="urn:microsoft.com/office/officeart/2005/8/colors/accent5_4" csCatId="accent5" phldr="1"/>
      <dgm:spPr/>
      <dgm:t>
        <a:bodyPr/>
        <a:lstStyle/>
        <a:p>
          <a:endParaRPr lang="ru-RU"/>
        </a:p>
      </dgm:t>
    </dgm:pt>
    <dgm:pt modelId="{492A11FB-37C5-4D71-BD85-1FFE59B09C98}">
      <dgm:prSet phldrT="[Текст]"/>
      <dgm:spPr/>
      <dgm:t>
        <a:bodyPr/>
        <a:lstStyle/>
        <a:p>
          <a:r>
            <a:rPr lang="ru-RU" b="1" dirty="0" smtClean="0"/>
            <a:t>«Обучение и социализация детей с ОВЗ и детей-инвалидов в инклюзивном образовательном пространстве» (4 школы)</a:t>
          </a:r>
          <a:endParaRPr lang="ru-RU" b="1" dirty="0"/>
        </a:p>
      </dgm:t>
    </dgm:pt>
    <dgm:pt modelId="{283F9FF3-C7E2-41D2-99C4-8AC662F874BA}" type="parTrans" cxnId="{10FF5029-7A1F-4B09-B8EE-A047934159CF}">
      <dgm:prSet/>
      <dgm:spPr/>
      <dgm:t>
        <a:bodyPr/>
        <a:lstStyle/>
        <a:p>
          <a:endParaRPr lang="ru-RU" b="1"/>
        </a:p>
      </dgm:t>
    </dgm:pt>
    <dgm:pt modelId="{51927AFB-2186-4AE1-B371-E01C7B6232A1}" type="sibTrans" cxnId="{10FF5029-7A1F-4B09-B8EE-A047934159CF}">
      <dgm:prSet/>
      <dgm:spPr/>
      <dgm:t>
        <a:bodyPr/>
        <a:lstStyle/>
        <a:p>
          <a:endParaRPr lang="ru-RU" b="1"/>
        </a:p>
      </dgm:t>
    </dgm:pt>
    <dgm:pt modelId="{86716E1C-6A16-41FC-9685-FA135D4E3CA2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"Школа - центр компетенции в электронном образовании« (1 школа)</a:t>
          </a:r>
          <a:endParaRPr lang="ru-RU" b="1" dirty="0">
            <a:solidFill>
              <a:srgbClr val="002060"/>
            </a:solidFill>
          </a:endParaRPr>
        </a:p>
      </dgm:t>
    </dgm:pt>
    <dgm:pt modelId="{C933B035-F5D8-4EF8-A6CD-181F7D672DF5}" type="parTrans" cxnId="{0EC29ED8-AEE7-43A2-9990-7C86430BA4E5}">
      <dgm:prSet/>
      <dgm:spPr/>
      <dgm:t>
        <a:bodyPr/>
        <a:lstStyle/>
        <a:p>
          <a:endParaRPr lang="ru-RU" b="1"/>
        </a:p>
      </dgm:t>
    </dgm:pt>
    <dgm:pt modelId="{F4D26120-5801-4345-99A6-B1F882EB5C71}" type="sibTrans" cxnId="{0EC29ED8-AEE7-43A2-9990-7C86430BA4E5}">
      <dgm:prSet/>
      <dgm:spPr/>
      <dgm:t>
        <a:bodyPr/>
        <a:lstStyle/>
        <a:p>
          <a:endParaRPr lang="ru-RU" b="1"/>
        </a:p>
      </dgm:t>
    </dgm:pt>
    <dgm:pt modelId="{3C3B0639-0661-42DC-96D1-7D138567CDB5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«Информационно-библиотечный центр»</a:t>
          </a:r>
        </a:p>
        <a:p>
          <a:r>
            <a:rPr lang="ru-RU" b="1" dirty="0" smtClean="0">
              <a:solidFill>
                <a:srgbClr val="002060"/>
              </a:solidFill>
            </a:rPr>
            <a:t> (1 школа)</a:t>
          </a:r>
          <a:endParaRPr lang="ru-RU" b="1" dirty="0">
            <a:solidFill>
              <a:srgbClr val="002060"/>
            </a:solidFill>
          </a:endParaRPr>
        </a:p>
      </dgm:t>
    </dgm:pt>
    <dgm:pt modelId="{157E9846-658F-46C2-86D8-FB2D49D379B6}" type="parTrans" cxnId="{74038525-9702-42E0-9154-D4C2ABA7AE8E}">
      <dgm:prSet/>
      <dgm:spPr/>
      <dgm:t>
        <a:bodyPr/>
        <a:lstStyle/>
        <a:p>
          <a:endParaRPr lang="ru-RU" b="1"/>
        </a:p>
      </dgm:t>
    </dgm:pt>
    <dgm:pt modelId="{734F87C0-A58B-46A2-BF0C-5E2937852F91}" type="sibTrans" cxnId="{74038525-9702-42E0-9154-D4C2ABA7AE8E}">
      <dgm:prSet/>
      <dgm:spPr/>
      <dgm:t>
        <a:bodyPr/>
        <a:lstStyle/>
        <a:p>
          <a:endParaRPr lang="ru-RU" b="1"/>
        </a:p>
      </dgm:t>
    </dgm:pt>
    <dgm:pt modelId="{1CD597FB-E4E6-4CEE-9248-7A79F6590CE0}">
      <dgm:prSet phldrT="[Текст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b="1" dirty="0" smtClean="0"/>
            <a:t>«Реализация национально-регионального компонента в урочной и внеурочной деятельности»</a:t>
          </a:r>
        </a:p>
        <a:p>
          <a:r>
            <a:rPr lang="ru-RU" b="1" dirty="0" smtClean="0"/>
            <a:t> (12 школ)</a:t>
          </a:r>
          <a:endParaRPr lang="ru-RU" b="1" dirty="0"/>
        </a:p>
      </dgm:t>
    </dgm:pt>
    <dgm:pt modelId="{C278B17C-A6FD-463F-9E04-DE13CC10E3AC}" type="parTrans" cxnId="{23A1E11C-D527-43E8-AFFA-4828651F79A1}">
      <dgm:prSet/>
      <dgm:spPr/>
      <dgm:t>
        <a:bodyPr/>
        <a:lstStyle/>
        <a:p>
          <a:endParaRPr lang="ru-RU" b="1"/>
        </a:p>
      </dgm:t>
    </dgm:pt>
    <dgm:pt modelId="{3222F4F1-99F8-4739-A9C4-A4452FB20992}" type="sibTrans" cxnId="{23A1E11C-D527-43E8-AFFA-4828651F79A1}">
      <dgm:prSet/>
      <dgm:spPr/>
      <dgm:t>
        <a:bodyPr/>
        <a:lstStyle/>
        <a:p>
          <a:endParaRPr lang="ru-RU" b="1"/>
        </a:p>
      </dgm:t>
    </dgm:pt>
    <dgm:pt modelId="{38B2810A-09D1-4422-8C1A-6DB8CA713636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«Центры образования цифрового и гуманитарного профилей «Точка роста» (3 школы), «</a:t>
          </a:r>
          <a:r>
            <a:rPr lang="ru-RU" b="1" dirty="0" err="1" smtClean="0">
              <a:solidFill>
                <a:srgbClr val="002060"/>
              </a:solidFill>
            </a:rPr>
            <a:t>Доброшкола</a:t>
          </a:r>
          <a:r>
            <a:rPr lang="ru-RU" b="1" dirty="0" smtClean="0">
              <a:solidFill>
                <a:srgbClr val="002060"/>
              </a:solidFill>
            </a:rPr>
            <a:t>» - ГБОУ «Лаишевская школа-интернат» </a:t>
          </a:r>
          <a:endParaRPr lang="ru-RU" b="1" dirty="0">
            <a:solidFill>
              <a:srgbClr val="002060"/>
            </a:solidFill>
          </a:endParaRPr>
        </a:p>
      </dgm:t>
    </dgm:pt>
    <dgm:pt modelId="{0A73A80B-5826-4DE9-BF61-032F1D2D7C5A}" type="parTrans" cxnId="{5845F6E5-F933-4978-89A5-099B0AF6262D}">
      <dgm:prSet/>
      <dgm:spPr/>
      <dgm:t>
        <a:bodyPr/>
        <a:lstStyle/>
        <a:p>
          <a:endParaRPr lang="ru-RU" b="1"/>
        </a:p>
      </dgm:t>
    </dgm:pt>
    <dgm:pt modelId="{2989ADA1-E723-4E6E-9A82-E4C6FE0C3C85}" type="sibTrans" cxnId="{5845F6E5-F933-4978-89A5-099B0AF6262D}">
      <dgm:prSet/>
      <dgm:spPr/>
      <dgm:t>
        <a:bodyPr/>
        <a:lstStyle/>
        <a:p>
          <a:endParaRPr lang="ru-RU" b="1"/>
        </a:p>
      </dgm:t>
    </dgm:pt>
    <dgm:pt modelId="{B1070B7D-AEC6-4528-8D11-3923753A7C9D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Проект «Инженерная республика» (1 школа)</a:t>
          </a:r>
          <a:endParaRPr lang="ru-RU" b="1" dirty="0">
            <a:solidFill>
              <a:srgbClr val="002060"/>
            </a:solidFill>
          </a:endParaRPr>
        </a:p>
      </dgm:t>
    </dgm:pt>
    <dgm:pt modelId="{FDFAF2B0-98B1-4E3A-8069-D253C51628D2}" type="parTrans" cxnId="{6369B405-09DE-402B-B360-5AEE17F88392}">
      <dgm:prSet/>
      <dgm:spPr/>
      <dgm:t>
        <a:bodyPr/>
        <a:lstStyle/>
        <a:p>
          <a:endParaRPr lang="ru-RU" b="1"/>
        </a:p>
      </dgm:t>
    </dgm:pt>
    <dgm:pt modelId="{1644C532-2DE5-4BD9-9CE0-7525B2BC9513}" type="sibTrans" cxnId="{6369B405-09DE-402B-B360-5AEE17F88392}">
      <dgm:prSet/>
      <dgm:spPr/>
      <dgm:t>
        <a:bodyPr/>
        <a:lstStyle/>
        <a:p>
          <a:endParaRPr lang="ru-RU" b="1"/>
        </a:p>
      </dgm:t>
    </dgm:pt>
    <dgm:pt modelId="{78F4A920-999E-40BC-B5D4-5A3B75B23055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«Центр экологического образования» (3 школы)</a:t>
          </a:r>
          <a:endParaRPr lang="ru-RU" b="1" dirty="0">
            <a:solidFill>
              <a:srgbClr val="002060"/>
            </a:solidFill>
          </a:endParaRPr>
        </a:p>
      </dgm:t>
    </dgm:pt>
    <dgm:pt modelId="{77AA1E2C-96BC-436D-A3E1-2592A02910A9}" type="parTrans" cxnId="{6C889EFE-8DB5-4BF0-B73B-9D2D2DEBA500}">
      <dgm:prSet/>
      <dgm:spPr/>
      <dgm:t>
        <a:bodyPr/>
        <a:lstStyle/>
        <a:p>
          <a:endParaRPr lang="ru-RU" b="1"/>
        </a:p>
      </dgm:t>
    </dgm:pt>
    <dgm:pt modelId="{6E0067F3-C474-4005-90D8-0B6D964780CD}" type="sibTrans" cxnId="{6C889EFE-8DB5-4BF0-B73B-9D2D2DEBA500}">
      <dgm:prSet/>
      <dgm:spPr/>
      <dgm:t>
        <a:bodyPr/>
        <a:lstStyle/>
        <a:p>
          <a:endParaRPr lang="ru-RU" b="1"/>
        </a:p>
      </dgm:t>
    </dgm:pt>
    <dgm:pt modelId="{1F677F26-1C9F-4FD7-A5AF-2D4F7587EFCC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«</a:t>
          </a:r>
          <a:r>
            <a:rPr lang="ru-RU" b="1" dirty="0" err="1" smtClean="0">
              <a:solidFill>
                <a:srgbClr val="002060"/>
              </a:solidFill>
            </a:rPr>
            <a:t>Стажировочные</a:t>
          </a:r>
          <a:r>
            <a:rPr lang="ru-RU" b="1" dirty="0" smtClean="0">
              <a:solidFill>
                <a:srgbClr val="002060"/>
              </a:solidFill>
            </a:rPr>
            <a:t> площадки РТ при КФУ, ИРО РТ» (5 школ)</a:t>
          </a:r>
          <a:endParaRPr lang="ru-RU" b="1" dirty="0">
            <a:solidFill>
              <a:srgbClr val="002060"/>
            </a:solidFill>
          </a:endParaRPr>
        </a:p>
      </dgm:t>
    </dgm:pt>
    <dgm:pt modelId="{47373C2C-710A-4F2C-ADD3-1A43A1EDC404}" type="parTrans" cxnId="{57E3A96C-8B1A-4CD7-B843-464F8683DC80}">
      <dgm:prSet/>
      <dgm:spPr/>
      <dgm:t>
        <a:bodyPr/>
        <a:lstStyle/>
        <a:p>
          <a:endParaRPr lang="ru-RU" b="1"/>
        </a:p>
      </dgm:t>
    </dgm:pt>
    <dgm:pt modelId="{87D232E9-A717-4AA5-B507-CD53FE5700F7}" type="sibTrans" cxnId="{57E3A96C-8B1A-4CD7-B843-464F8683DC80}">
      <dgm:prSet/>
      <dgm:spPr/>
      <dgm:t>
        <a:bodyPr/>
        <a:lstStyle/>
        <a:p>
          <a:endParaRPr lang="ru-RU" b="1"/>
        </a:p>
      </dgm:t>
    </dgm:pt>
    <dgm:pt modelId="{A26B072B-8872-4797-9CD7-923DE162BB73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«Федеральная </a:t>
          </a:r>
          <a:r>
            <a:rPr lang="ru-RU" b="1" dirty="0" err="1" smtClean="0">
              <a:solidFill>
                <a:srgbClr val="002060"/>
              </a:solidFill>
            </a:rPr>
            <a:t>стажировочная</a:t>
          </a:r>
          <a:r>
            <a:rPr lang="ru-RU" b="1" dirty="0" smtClean="0">
              <a:solidFill>
                <a:srgbClr val="002060"/>
              </a:solidFill>
            </a:rPr>
            <a:t> площадка»</a:t>
          </a:r>
        </a:p>
        <a:p>
          <a:r>
            <a:rPr lang="ru-RU" b="1" dirty="0" smtClean="0">
              <a:solidFill>
                <a:srgbClr val="002060"/>
              </a:solidFill>
            </a:rPr>
            <a:t> (1 школа)</a:t>
          </a:r>
          <a:endParaRPr lang="ru-RU" b="1" dirty="0">
            <a:solidFill>
              <a:srgbClr val="002060"/>
            </a:solidFill>
          </a:endParaRPr>
        </a:p>
      </dgm:t>
    </dgm:pt>
    <dgm:pt modelId="{A03383C1-9D5F-4E40-B5C5-99ABA48C1E29}" type="parTrans" cxnId="{12EC5101-3B5C-44D5-BCBB-95204E39065D}">
      <dgm:prSet/>
      <dgm:spPr/>
      <dgm:t>
        <a:bodyPr/>
        <a:lstStyle/>
        <a:p>
          <a:endParaRPr lang="ru-RU" b="1"/>
        </a:p>
      </dgm:t>
    </dgm:pt>
    <dgm:pt modelId="{486700E3-75E3-455B-B608-168A7DCF09E1}" type="sibTrans" cxnId="{12EC5101-3B5C-44D5-BCBB-95204E39065D}">
      <dgm:prSet/>
      <dgm:spPr/>
      <dgm:t>
        <a:bodyPr/>
        <a:lstStyle/>
        <a:p>
          <a:endParaRPr lang="ru-RU" b="1"/>
        </a:p>
      </dgm:t>
    </dgm:pt>
    <dgm:pt modelId="{483C96E8-7A50-4D6C-9444-A7FCD4B3D2E6}" type="pres">
      <dgm:prSet presAssocID="{D54AF6D0-A446-4674-834D-5B85B958306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72B9A60-61A8-490E-B83E-3BF66C80BF10}" type="pres">
      <dgm:prSet presAssocID="{492A11FB-37C5-4D71-BD85-1FFE59B09C98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E31858-24F5-4057-87ED-FA78691351E2}" type="pres">
      <dgm:prSet presAssocID="{51927AFB-2186-4AE1-B371-E01C7B6232A1}" presName="sibTrans" presStyleLbl="sibTrans1D1" presStyleIdx="0" presStyleCnt="8"/>
      <dgm:spPr/>
      <dgm:t>
        <a:bodyPr/>
        <a:lstStyle/>
        <a:p>
          <a:endParaRPr lang="ru-RU"/>
        </a:p>
      </dgm:t>
    </dgm:pt>
    <dgm:pt modelId="{30DCF20B-DC0A-4D05-A7FB-0EC36C80B6F9}" type="pres">
      <dgm:prSet presAssocID="{51927AFB-2186-4AE1-B371-E01C7B6232A1}" presName="connectorText" presStyleLbl="sibTrans1D1" presStyleIdx="0" presStyleCnt="8"/>
      <dgm:spPr/>
      <dgm:t>
        <a:bodyPr/>
        <a:lstStyle/>
        <a:p>
          <a:endParaRPr lang="ru-RU"/>
        </a:p>
      </dgm:t>
    </dgm:pt>
    <dgm:pt modelId="{58A3B2E3-A0CF-42E7-A8DD-83D9E7280186}" type="pres">
      <dgm:prSet presAssocID="{86716E1C-6A16-41FC-9685-FA135D4E3CA2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F2EEA4-1996-4C6B-B4DF-C0970E250B85}" type="pres">
      <dgm:prSet presAssocID="{F4D26120-5801-4345-99A6-B1F882EB5C71}" presName="sibTrans" presStyleLbl="sibTrans1D1" presStyleIdx="1" presStyleCnt="8"/>
      <dgm:spPr/>
      <dgm:t>
        <a:bodyPr/>
        <a:lstStyle/>
        <a:p>
          <a:endParaRPr lang="ru-RU"/>
        </a:p>
      </dgm:t>
    </dgm:pt>
    <dgm:pt modelId="{90F4BD54-F066-4A79-8136-65A2B5E2B5BE}" type="pres">
      <dgm:prSet presAssocID="{F4D26120-5801-4345-99A6-B1F882EB5C71}" presName="connectorText" presStyleLbl="sibTrans1D1" presStyleIdx="1" presStyleCnt="8"/>
      <dgm:spPr/>
      <dgm:t>
        <a:bodyPr/>
        <a:lstStyle/>
        <a:p>
          <a:endParaRPr lang="ru-RU"/>
        </a:p>
      </dgm:t>
    </dgm:pt>
    <dgm:pt modelId="{4516F702-9D86-43F8-984C-634C4F5260BC}" type="pres">
      <dgm:prSet presAssocID="{3C3B0639-0661-42DC-96D1-7D138567CDB5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C22B6A-113D-4BD8-BA21-F9E16FB717EC}" type="pres">
      <dgm:prSet presAssocID="{734F87C0-A58B-46A2-BF0C-5E2937852F91}" presName="sibTrans" presStyleLbl="sibTrans1D1" presStyleIdx="2" presStyleCnt="8"/>
      <dgm:spPr/>
      <dgm:t>
        <a:bodyPr/>
        <a:lstStyle/>
        <a:p>
          <a:endParaRPr lang="ru-RU"/>
        </a:p>
      </dgm:t>
    </dgm:pt>
    <dgm:pt modelId="{3A030D60-82A3-44A1-BDB6-E5774F92E3D8}" type="pres">
      <dgm:prSet presAssocID="{734F87C0-A58B-46A2-BF0C-5E2937852F91}" presName="connectorText" presStyleLbl="sibTrans1D1" presStyleIdx="2" presStyleCnt="8"/>
      <dgm:spPr/>
      <dgm:t>
        <a:bodyPr/>
        <a:lstStyle/>
        <a:p>
          <a:endParaRPr lang="ru-RU"/>
        </a:p>
      </dgm:t>
    </dgm:pt>
    <dgm:pt modelId="{ABDFD910-AA47-4ED0-BBB1-B5831A641E16}" type="pres">
      <dgm:prSet presAssocID="{1CD597FB-E4E6-4CEE-9248-7A79F6590CE0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3C3E67-237F-41E5-A055-514CBE731343}" type="pres">
      <dgm:prSet presAssocID="{3222F4F1-99F8-4739-A9C4-A4452FB20992}" presName="sibTrans" presStyleLbl="sibTrans1D1" presStyleIdx="3" presStyleCnt="8"/>
      <dgm:spPr/>
      <dgm:t>
        <a:bodyPr/>
        <a:lstStyle/>
        <a:p>
          <a:endParaRPr lang="ru-RU"/>
        </a:p>
      </dgm:t>
    </dgm:pt>
    <dgm:pt modelId="{762DCD64-DAB1-4A6B-95EB-58EEFCFCBE0B}" type="pres">
      <dgm:prSet presAssocID="{3222F4F1-99F8-4739-A9C4-A4452FB20992}" presName="connectorText" presStyleLbl="sibTrans1D1" presStyleIdx="3" presStyleCnt="8"/>
      <dgm:spPr/>
      <dgm:t>
        <a:bodyPr/>
        <a:lstStyle/>
        <a:p>
          <a:endParaRPr lang="ru-RU"/>
        </a:p>
      </dgm:t>
    </dgm:pt>
    <dgm:pt modelId="{6FC3A301-A302-4444-A4EA-537D53DE7181}" type="pres">
      <dgm:prSet presAssocID="{38B2810A-09D1-4422-8C1A-6DB8CA713636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29A0C0-46B0-4B18-9BED-CDC4BAD30159}" type="pres">
      <dgm:prSet presAssocID="{2989ADA1-E723-4E6E-9A82-E4C6FE0C3C85}" presName="sibTrans" presStyleLbl="sibTrans1D1" presStyleIdx="4" presStyleCnt="8"/>
      <dgm:spPr/>
      <dgm:t>
        <a:bodyPr/>
        <a:lstStyle/>
        <a:p>
          <a:endParaRPr lang="ru-RU"/>
        </a:p>
      </dgm:t>
    </dgm:pt>
    <dgm:pt modelId="{65096325-C3D1-47B5-A7DE-DD717C0DCDDC}" type="pres">
      <dgm:prSet presAssocID="{2989ADA1-E723-4E6E-9A82-E4C6FE0C3C85}" presName="connectorText" presStyleLbl="sibTrans1D1" presStyleIdx="4" presStyleCnt="8"/>
      <dgm:spPr/>
      <dgm:t>
        <a:bodyPr/>
        <a:lstStyle/>
        <a:p>
          <a:endParaRPr lang="ru-RU"/>
        </a:p>
      </dgm:t>
    </dgm:pt>
    <dgm:pt modelId="{634751F4-68AD-4DC7-992B-91FD060BFE29}" type="pres">
      <dgm:prSet presAssocID="{B1070B7D-AEC6-4528-8D11-3923753A7C9D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25308E-AC3D-4BA6-8F70-2860CD743A2B}" type="pres">
      <dgm:prSet presAssocID="{1644C532-2DE5-4BD9-9CE0-7525B2BC9513}" presName="sibTrans" presStyleLbl="sibTrans1D1" presStyleIdx="5" presStyleCnt="8"/>
      <dgm:spPr/>
      <dgm:t>
        <a:bodyPr/>
        <a:lstStyle/>
        <a:p>
          <a:endParaRPr lang="ru-RU"/>
        </a:p>
      </dgm:t>
    </dgm:pt>
    <dgm:pt modelId="{21AA73D7-22BF-4A1F-AE6E-8EAB8348592A}" type="pres">
      <dgm:prSet presAssocID="{1644C532-2DE5-4BD9-9CE0-7525B2BC9513}" presName="connectorText" presStyleLbl="sibTrans1D1" presStyleIdx="5" presStyleCnt="8"/>
      <dgm:spPr/>
      <dgm:t>
        <a:bodyPr/>
        <a:lstStyle/>
        <a:p>
          <a:endParaRPr lang="ru-RU"/>
        </a:p>
      </dgm:t>
    </dgm:pt>
    <dgm:pt modelId="{3EC7B9DA-AF11-442D-9779-D3CFA827CB05}" type="pres">
      <dgm:prSet presAssocID="{78F4A920-999E-40BC-B5D4-5A3B75B23055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7848E9-BFB6-46E6-A570-9D35E64D7CF6}" type="pres">
      <dgm:prSet presAssocID="{6E0067F3-C474-4005-90D8-0B6D964780CD}" presName="sibTrans" presStyleLbl="sibTrans1D1" presStyleIdx="6" presStyleCnt="8"/>
      <dgm:spPr/>
      <dgm:t>
        <a:bodyPr/>
        <a:lstStyle/>
        <a:p>
          <a:endParaRPr lang="ru-RU"/>
        </a:p>
      </dgm:t>
    </dgm:pt>
    <dgm:pt modelId="{084AE6C6-D0E6-43EB-A7B8-19A99BFD7CB7}" type="pres">
      <dgm:prSet presAssocID="{6E0067F3-C474-4005-90D8-0B6D964780CD}" presName="connectorText" presStyleLbl="sibTrans1D1" presStyleIdx="6" presStyleCnt="8"/>
      <dgm:spPr/>
      <dgm:t>
        <a:bodyPr/>
        <a:lstStyle/>
        <a:p>
          <a:endParaRPr lang="ru-RU"/>
        </a:p>
      </dgm:t>
    </dgm:pt>
    <dgm:pt modelId="{BDCA5FB1-911F-4C9D-BB82-830CB8C149DA}" type="pres">
      <dgm:prSet presAssocID="{A26B072B-8872-4797-9CD7-923DE162BB73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1D26EA-16CF-4CDA-B89B-E6D99D442656}" type="pres">
      <dgm:prSet presAssocID="{486700E3-75E3-455B-B608-168A7DCF09E1}" presName="sibTrans" presStyleLbl="sibTrans1D1" presStyleIdx="7" presStyleCnt="8"/>
      <dgm:spPr/>
      <dgm:t>
        <a:bodyPr/>
        <a:lstStyle/>
        <a:p>
          <a:endParaRPr lang="ru-RU"/>
        </a:p>
      </dgm:t>
    </dgm:pt>
    <dgm:pt modelId="{C2035F10-BD08-474C-944C-8E0E82FE7E0F}" type="pres">
      <dgm:prSet presAssocID="{486700E3-75E3-455B-B608-168A7DCF09E1}" presName="connectorText" presStyleLbl="sibTrans1D1" presStyleIdx="7" presStyleCnt="8"/>
      <dgm:spPr/>
      <dgm:t>
        <a:bodyPr/>
        <a:lstStyle/>
        <a:p>
          <a:endParaRPr lang="ru-RU"/>
        </a:p>
      </dgm:t>
    </dgm:pt>
    <dgm:pt modelId="{A4DC4EA9-DBE3-49E3-A5EB-7A65743605D8}" type="pres">
      <dgm:prSet presAssocID="{1F677F26-1C9F-4FD7-A5AF-2D4F7587EFCC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845F6E5-F933-4978-89A5-099B0AF6262D}" srcId="{D54AF6D0-A446-4674-834D-5B85B958306C}" destId="{38B2810A-09D1-4422-8C1A-6DB8CA713636}" srcOrd="4" destOrd="0" parTransId="{0A73A80B-5826-4DE9-BF61-032F1D2D7C5A}" sibTransId="{2989ADA1-E723-4E6E-9A82-E4C6FE0C3C85}"/>
    <dgm:cxn modelId="{23A1E11C-D527-43E8-AFFA-4828651F79A1}" srcId="{D54AF6D0-A446-4674-834D-5B85B958306C}" destId="{1CD597FB-E4E6-4CEE-9248-7A79F6590CE0}" srcOrd="3" destOrd="0" parTransId="{C278B17C-A6FD-463F-9E04-DE13CC10E3AC}" sibTransId="{3222F4F1-99F8-4739-A9C4-A4452FB20992}"/>
    <dgm:cxn modelId="{086DB3FA-C14E-4A0D-9A0D-913B6A64E0FE}" type="presOf" srcId="{D54AF6D0-A446-4674-834D-5B85B958306C}" destId="{483C96E8-7A50-4D6C-9444-A7FCD4B3D2E6}" srcOrd="0" destOrd="0" presId="urn:microsoft.com/office/officeart/2005/8/layout/bProcess3"/>
    <dgm:cxn modelId="{54C29782-0F62-4109-A955-DC4140F0421C}" type="presOf" srcId="{51927AFB-2186-4AE1-B371-E01C7B6232A1}" destId="{D3E31858-24F5-4057-87ED-FA78691351E2}" srcOrd="0" destOrd="0" presId="urn:microsoft.com/office/officeart/2005/8/layout/bProcess3"/>
    <dgm:cxn modelId="{5BE7A3EB-E407-4F36-A5CA-E09C85CD41D1}" type="presOf" srcId="{1CD597FB-E4E6-4CEE-9248-7A79F6590CE0}" destId="{ABDFD910-AA47-4ED0-BBB1-B5831A641E16}" srcOrd="0" destOrd="0" presId="urn:microsoft.com/office/officeart/2005/8/layout/bProcess3"/>
    <dgm:cxn modelId="{DEDD9D64-8F14-44EB-BAB9-89284C5D3DAD}" type="presOf" srcId="{F4D26120-5801-4345-99A6-B1F882EB5C71}" destId="{CBF2EEA4-1996-4C6B-B4DF-C0970E250B85}" srcOrd="0" destOrd="0" presId="urn:microsoft.com/office/officeart/2005/8/layout/bProcess3"/>
    <dgm:cxn modelId="{963A5C25-5204-45A2-A9F9-DED8BC5BB146}" type="presOf" srcId="{F4D26120-5801-4345-99A6-B1F882EB5C71}" destId="{90F4BD54-F066-4A79-8136-65A2B5E2B5BE}" srcOrd="1" destOrd="0" presId="urn:microsoft.com/office/officeart/2005/8/layout/bProcess3"/>
    <dgm:cxn modelId="{6C889EFE-8DB5-4BF0-B73B-9D2D2DEBA500}" srcId="{D54AF6D0-A446-4674-834D-5B85B958306C}" destId="{78F4A920-999E-40BC-B5D4-5A3B75B23055}" srcOrd="6" destOrd="0" parTransId="{77AA1E2C-96BC-436D-A3E1-2592A02910A9}" sibTransId="{6E0067F3-C474-4005-90D8-0B6D964780CD}"/>
    <dgm:cxn modelId="{B269CF03-9538-4768-9BAF-742A4DB5DB2E}" type="presOf" srcId="{3222F4F1-99F8-4739-A9C4-A4452FB20992}" destId="{762DCD64-DAB1-4A6B-95EB-58EEFCFCBE0B}" srcOrd="1" destOrd="0" presId="urn:microsoft.com/office/officeart/2005/8/layout/bProcess3"/>
    <dgm:cxn modelId="{59B80B09-782F-41EE-8755-1E2F6BFE8C5A}" type="presOf" srcId="{1644C532-2DE5-4BD9-9CE0-7525B2BC9513}" destId="{21AA73D7-22BF-4A1F-AE6E-8EAB8348592A}" srcOrd="1" destOrd="0" presId="urn:microsoft.com/office/officeart/2005/8/layout/bProcess3"/>
    <dgm:cxn modelId="{31B27D93-9166-4D32-BE18-A48B93860734}" type="presOf" srcId="{3222F4F1-99F8-4739-A9C4-A4452FB20992}" destId="{5A3C3E67-237F-41E5-A055-514CBE731343}" srcOrd="0" destOrd="0" presId="urn:microsoft.com/office/officeart/2005/8/layout/bProcess3"/>
    <dgm:cxn modelId="{A880DCF4-A801-49DA-9A16-2301268D49C4}" type="presOf" srcId="{86716E1C-6A16-41FC-9685-FA135D4E3CA2}" destId="{58A3B2E3-A0CF-42E7-A8DD-83D9E7280186}" srcOrd="0" destOrd="0" presId="urn:microsoft.com/office/officeart/2005/8/layout/bProcess3"/>
    <dgm:cxn modelId="{30B71769-C55B-4DCF-9E7C-31A32F366CCB}" type="presOf" srcId="{B1070B7D-AEC6-4528-8D11-3923753A7C9D}" destId="{634751F4-68AD-4DC7-992B-91FD060BFE29}" srcOrd="0" destOrd="0" presId="urn:microsoft.com/office/officeart/2005/8/layout/bProcess3"/>
    <dgm:cxn modelId="{901A970C-3430-4FB4-AE7A-EDC4785AD68F}" type="presOf" srcId="{6E0067F3-C474-4005-90D8-0B6D964780CD}" destId="{617848E9-BFB6-46E6-A570-9D35E64D7CF6}" srcOrd="0" destOrd="0" presId="urn:microsoft.com/office/officeart/2005/8/layout/bProcess3"/>
    <dgm:cxn modelId="{0EC29ED8-AEE7-43A2-9990-7C86430BA4E5}" srcId="{D54AF6D0-A446-4674-834D-5B85B958306C}" destId="{86716E1C-6A16-41FC-9685-FA135D4E3CA2}" srcOrd="1" destOrd="0" parTransId="{C933B035-F5D8-4EF8-A6CD-181F7D672DF5}" sibTransId="{F4D26120-5801-4345-99A6-B1F882EB5C71}"/>
    <dgm:cxn modelId="{BD135416-DA40-4D90-8E8B-CE0B3A3B51F5}" type="presOf" srcId="{486700E3-75E3-455B-B608-168A7DCF09E1}" destId="{C2035F10-BD08-474C-944C-8E0E82FE7E0F}" srcOrd="1" destOrd="0" presId="urn:microsoft.com/office/officeart/2005/8/layout/bProcess3"/>
    <dgm:cxn modelId="{6369B405-09DE-402B-B360-5AEE17F88392}" srcId="{D54AF6D0-A446-4674-834D-5B85B958306C}" destId="{B1070B7D-AEC6-4528-8D11-3923753A7C9D}" srcOrd="5" destOrd="0" parTransId="{FDFAF2B0-98B1-4E3A-8069-D253C51628D2}" sibTransId="{1644C532-2DE5-4BD9-9CE0-7525B2BC9513}"/>
    <dgm:cxn modelId="{3E4B4F7B-96F2-4589-A6DE-2F74460CEC6E}" type="presOf" srcId="{1644C532-2DE5-4BD9-9CE0-7525B2BC9513}" destId="{F625308E-AC3D-4BA6-8F70-2860CD743A2B}" srcOrd="0" destOrd="0" presId="urn:microsoft.com/office/officeart/2005/8/layout/bProcess3"/>
    <dgm:cxn modelId="{3FDE5622-84F4-44DE-8C32-75C8252C64FD}" type="presOf" srcId="{78F4A920-999E-40BC-B5D4-5A3B75B23055}" destId="{3EC7B9DA-AF11-442D-9779-D3CFA827CB05}" srcOrd="0" destOrd="0" presId="urn:microsoft.com/office/officeart/2005/8/layout/bProcess3"/>
    <dgm:cxn modelId="{DAE9D714-7DAA-4F15-9164-A2B7CC9C61F8}" type="presOf" srcId="{A26B072B-8872-4797-9CD7-923DE162BB73}" destId="{BDCA5FB1-911F-4C9D-BB82-830CB8C149DA}" srcOrd="0" destOrd="0" presId="urn:microsoft.com/office/officeart/2005/8/layout/bProcess3"/>
    <dgm:cxn modelId="{70022408-D49B-4AB7-81A1-13B241C89254}" type="presOf" srcId="{38B2810A-09D1-4422-8C1A-6DB8CA713636}" destId="{6FC3A301-A302-4444-A4EA-537D53DE7181}" srcOrd="0" destOrd="0" presId="urn:microsoft.com/office/officeart/2005/8/layout/bProcess3"/>
    <dgm:cxn modelId="{BF0E97F4-D08D-46AA-BF8F-B070B7CD2EAE}" type="presOf" srcId="{734F87C0-A58B-46A2-BF0C-5E2937852F91}" destId="{9AC22B6A-113D-4BD8-BA21-F9E16FB717EC}" srcOrd="0" destOrd="0" presId="urn:microsoft.com/office/officeart/2005/8/layout/bProcess3"/>
    <dgm:cxn modelId="{57E3A96C-8B1A-4CD7-B843-464F8683DC80}" srcId="{D54AF6D0-A446-4674-834D-5B85B958306C}" destId="{1F677F26-1C9F-4FD7-A5AF-2D4F7587EFCC}" srcOrd="8" destOrd="0" parTransId="{47373C2C-710A-4F2C-ADD3-1A43A1EDC404}" sibTransId="{87D232E9-A717-4AA5-B507-CD53FE5700F7}"/>
    <dgm:cxn modelId="{A50F2460-D6B6-451A-ABFB-FE2D0518E294}" type="presOf" srcId="{1F677F26-1C9F-4FD7-A5AF-2D4F7587EFCC}" destId="{A4DC4EA9-DBE3-49E3-A5EB-7A65743605D8}" srcOrd="0" destOrd="0" presId="urn:microsoft.com/office/officeart/2005/8/layout/bProcess3"/>
    <dgm:cxn modelId="{9592C446-0180-4604-A76C-1F1A0DEDF1BB}" type="presOf" srcId="{734F87C0-A58B-46A2-BF0C-5E2937852F91}" destId="{3A030D60-82A3-44A1-BDB6-E5774F92E3D8}" srcOrd="1" destOrd="0" presId="urn:microsoft.com/office/officeart/2005/8/layout/bProcess3"/>
    <dgm:cxn modelId="{FDCA4E99-6E97-4200-A3F9-E2E8C76A094C}" type="presOf" srcId="{51927AFB-2186-4AE1-B371-E01C7B6232A1}" destId="{30DCF20B-DC0A-4D05-A7FB-0EC36C80B6F9}" srcOrd="1" destOrd="0" presId="urn:microsoft.com/office/officeart/2005/8/layout/bProcess3"/>
    <dgm:cxn modelId="{6395E2FD-8F8E-4D8D-9AFA-E07EF8BDF800}" type="presOf" srcId="{3C3B0639-0661-42DC-96D1-7D138567CDB5}" destId="{4516F702-9D86-43F8-984C-634C4F5260BC}" srcOrd="0" destOrd="0" presId="urn:microsoft.com/office/officeart/2005/8/layout/bProcess3"/>
    <dgm:cxn modelId="{A57B7E63-6BE0-42DF-898E-F81CA030DEA1}" type="presOf" srcId="{6E0067F3-C474-4005-90D8-0B6D964780CD}" destId="{084AE6C6-D0E6-43EB-A7B8-19A99BFD7CB7}" srcOrd="1" destOrd="0" presId="urn:microsoft.com/office/officeart/2005/8/layout/bProcess3"/>
    <dgm:cxn modelId="{12EC5101-3B5C-44D5-BCBB-95204E39065D}" srcId="{D54AF6D0-A446-4674-834D-5B85B958306C}" destId="{A26B072B-8872-4797-9CD7-923DE162BB73}" srcOrd="7" destOrd="0" parTransId="{A03383C1-9D5F-4E40-B5C5-99ABA48C1E29}" sibTransId="{486700E3-75E3-455B-B608-168A7DCF09E1}"/>
    <dgm:cxn modelId="{FAC3343C-C62B-4ADE-B411-52C159366DE4}" type="presOf" srcId="{2989ADA1-E723-4E6E-9A82-E4C6FE0C3C85}" destId="{7629A0C0-46B0-4B18-9BED-CDC4BAD30159}" srcOrd="0" destOrd="0" presId="urn:microsoft.com/office/officeart/2005/8/layout/bProcess3"/>
    <dgm:cxn modelId="{FF684709-D34B-45AF-9F7F-8D1D5D39B8D0}" type="presOf" srcId="{486700E3-75E3-455B-B608-168A7DCF09E1}" destId="{4B1D26EA-16CF-4CDA-B89B-E6D99D442656}" srcOrd="0" destOrd="0" presId="urn:microsoft.com/office/officeart/2005/8/layout/bProcess3"/>
    <dgm:cxn modelId="{10FF5029-7A1F-4B09-B8EE-A047934159CF}" srcId="{D54AF6D0-A446-4674-834D-5B85B958306C}" destId="{492A11FB-37C5-4D71-BD85-1FFE59B09C98}" srcOrd="0" destOrd="0" parTransId="{283F9FF3-C7E2-41D2-99C4-8AC662F874BA}" sibTransId="{51927AFB-2186-4AE1-B371-E01C7B6232A1}"/>
    <dgm:cxn modelId="{2B1A72BE-761F-4822-96BB-A05011559120}" type="presOf" srcId="{492A11FB-37C5-4D71-BD85-1FFE59B09C98}" destId="{F72B9A60-61A8-490E-B83E-3BF66C80BF10}" srcOrd="0" destOrd="0" presId="urn:microsoft.com/office/officeart/2005/8/layout/bProcess3"/>
    <dgm:cxn modelId="{74038525-9702-42E0-9154-D4C2ABA7AE8E}" srcId="{D54AF6D0-A446-4674-834D-5B85B958306C}" destId="{3C3B0639-0661-42DC-96D1-7D138567CDB5}" srcOrd="2" destOrd="0" parTransId="{157E9846-658F-46C2-86D8-FB2D49D379B6}" sibTransId="{734F87C0-A58B-46A2-BF0C-5E2937852F91}"/>
    <dgm:cxn modelId="{FAF831B9-BA2B-43C4-99AB-F5C0812F3857}" type="presOf" srcId="{2989ADA1-E723-4E6E-9A82-E4C6FE0C3C85}" destId="{65096325-C3D1-47B5-A7DE-DD717C0DCDDC}" srcOrd="1" destOrd="0" presId="urn:microsoft.com/office/officeart/2005/8/layout/bProcess3"/>
    <dgm:cxn modelId="{9571DF9C-2E77-45AB-BCD7-D44B6C95DBA7}" type="presParOf" srcId="{483C96E8-7A50-4D6C-9444-A7FCD4B3D2E6}" destId="{F72B9A60-61A8-490E-B83E-3BF66C80BF10}" srcOrd="0" destOrd="0" presId="urn:microsoft.com/office/officeart/2005/8/layout/bProcess3"/>
    <dgm:cxn modelId="{7B8CBFC5-B02B-47D4-813C-613C152196A9}" type="presParOf" srcId="{483C96E8-7A50-4D6C-9444-A7FCD4B3D2E6}" destId="{D3E31858-24F5-4057-87ED-FA78691351E2}" srcOrd="1" destOrd="0" presId="urn:microsoft.com/office/officeart/2005/8/layout/bProcess3"/>
    <dgm:cxn modelId="{E34996DF-89B7-4D65-8A5C-91698DE39A6E}" type="presParOf" srcId="{D3E31858-24F5-4057-87ED-FA78691351E2}" destId="{30DCF20B-DC0A-4D05-A7FB-0EC36C80B6F9}" srcOrd="0" destOrd="0" presId="urn:microsoft.com/office/officeart/2005/8/layout/bProcess3"/>
    <dgm:cxn modelId="{6E3BF1CA-C1E3-4572-9EA5-566BCFC37E3E}" type="presParOf" srcId="{483C96E8-7A50-4D6C-9444-A7FCD4B3D2E6}" destId="{58A3B2E3-A0CF-42E7-A8DD-83D9E7280186}" srcOrd="2" destOrd="0" presId="urn:microsoft.com/office/officeart/2005/8/layout/bProcess3"/>
    <dgm:cxn modelId="{E78C4C9B-3DEC-4DF6-B211-82B04309D1C8}" type="presParOf" srcId="{483C96E8-7A50-4D6C-9444-A7FCD4B3D2E6}" destId="{CBF2EEA4-1996-4C6B-B4DF-C0970E250B85}" srcOrd="3" destOrd="0" presId="urn:microsoft.com/office/officeart/2005/8/layout/bProcess3"/>
    <dgm:cxn modelId="{64C93766-DB5C-4484-A848-6BC54C0379A8}" type="presParOf" srcId="{CBF2EEA4-1996-4C6B-B4DF-C0970E250B85}" destId="{90F4BD54-F066-4A79-8136-65A2B5E2B5BE}" srcOrd="0" destOrd="0" presId="urn:microsoft.com/office/officeart/2005/8/layout/bProcess3"/>
    <dgm:cxn modelId="{02B2AE91-AB2E-42C6-B0F5-7C96B52081AA}" type="presParOf" srcId="{483C96E8-7A50-4D6C-9444-A7FCD4B3D2E6}" destId="{4516F702-9D86-43F8-984C-634C4F5260BC}" srcOrd="4" destOrd="0" presId="urn:microsoft.com/office/officeart/2005/8/layout/bProcess3"/>
    <dgm:cxn modelId="{CFB0526F-5665-4BE7-AF64-2E56196D36B5}" type="presParOf" srcId="{483C96E8-7A50-4D6C-9444-A7FCD4B3D2E6}" destId="{9AC22B6A-113D-4BD8-BA21-F9E16FB717EC}" srcOrd="5" destOrd="0" presId="urn:microsoft.com/office/officeart/2005/8/layout/bProcess3"/>
    <dgm:cxn modelId="{C45F2F57-339B-42FD-93B9-05149E7196D6}" type="presParOf" srcId="{9AC22B6A-113D-4BD8-BA21-F9E16FB717EC}" destId="{3A030D60-82A3-44A1-BDB6-E5774F92E3D8}" srcOrd="0" destOrd="0" presId="urn:microsoft.com/office/officeart/2005/8/layout/bProcess3"/>
    <dgm:cxn modelId="{F827EFE5-2766-4976-BD2A-93F7055814C8}" type="presParOf" srcId="{483C96E8-7A50-4D6C-9444-A7FCD4B3D2E6}" destId="{ABDFD910-AA47-4ED0-BBB1-B5831A641E16}" srcOrd="6" destOrd="0" presId="urn:microsoft.com/office/officeart/2005/8/layout/bProcess3"/>
    <dgm:cxn modelId="{FE8EFDA0-3A6C-438E-842B-9AE422E84C90}" type="presParOf" srcId="{483C96E8-7A50-4D6C-9444-A7FCD4B3D2E6}" destId="{5A3C3E67-237F-41E5-A055-514CBE731343}" srcOrd="7" destOrd="0" presId="urn:microsoft.com/office/officeart/2005/8/layout/bProcess3"/>
    <dgm:cxn modelId="{19153DA5-FB05-4F3C-8E59-F9196DF67B5F}" type="presParOf" srcId="{5A3C3E67-237F-41E5-A055-514CBE731343}" destId="{762DCD64-DAB1-4A6B-95EB-58EEFCFCBE0B}" srcOrd="0" destOrd="0" presId="urn:microsoft.com/office/officeart/2005/8/layout/bProcess3"/>
    <dgm:cxn modelId="{84ABC71D-6859-487C-8886-D17EEFC0FF57}" type="presParOf" srcId="{483C96E8-7A50-4D6C-9444-A7FCD4B3D2E6}" destId="{6FC3A301-A302-4444-A4EA-537D53DE7181}" srcOrd="8" destOrd="0" presId="urn:microsoft.com/office/officeart/2005/8/layout/bProcess3"/>
    <dgm:cxn modelId="{4D91D016-3C9F-4857-9277-E467C4B9016C}" type="presParOf" srcId="{483C96E8-7A50-4D6C-9444-A7FCD4B3D2E6}" destId="{7629A0C0-46B0-4B18-9BED-CDC4BAD30159}" srcOrd="9" destOrd="0" presId="urn:microsoft.com/office/officeart/2005/8/layout/bProcess3"/>
    <dgm:cxn modelId="{FF9C2969-62A0-4AD7-903C-16BC349CEFEA}" type="presParOf" srcId="{7629A0C0-46B0-4B18-9BED-CDC4BAD30159}" destId="{65096325-C3D1-47B5-A7DE-DD717C0DCDDC}" srcOrd="0" destOrd="0" presId="urn:microsoft.com/office/officeart/2005/8/layout/bProcess3"/>
    <dgm:cxn modelId="{9C341C24-A963-47D0-94C4-ADF179358C7C}" type="presParOf" srcId="{483C96E8-7A50-4D6C-9444-A7FCD4B3D2E6}" destId="{634751F4-68AD-4DC7-992B-91FD060BFE29}" srcOrd="10" destOrd="0" presId="urn:microsoft.com/office/officeart/2005/8/layout/bProcess3"/>
    <dgm:cxn modelId="{D3C8DDD8-59F4-404E-B1F1-878A290F7586}" type="presParOf" srcId="{483C96E8-7A50-4D6C-9444-A7FCD4B3D2E6}" destId="{F625308E-AC3D-4BA6-8F70-2860CD743A2B}" srcOrd="11" destOrd="0" presId="urn:microsoft.com/office/officeart/2005/8/layout/bProcess3"/>
    <dgm:cxn modelId="{84D20C7A-6498-49FB-B4DD-510E978A2E45}" type="presParOf" srcId="{F625308E-AC3D-4BA6-8F70-2860CD743A2B}" destId="{21AA73D7-22BF-4A1F-AE6E-8EAB8348592A}" srcOrd="0" destOrd="0" presId="urn:microsoft.com/office/officeart/2005/8/layout/bProcess3"/>
    <dgm:cxn modelId="{F95EAC83-EBEC-4004-A019-945EBC79C1B8}" type="presParOf" srcId="{483C96E8-7A50-4D6C-9444-A7FCD4B3D2E6}" destId="{3EC7B9DA-AF11-442D-9779-D3CFA827CB05}" srcOrd="12" destOrd="0" presId="urn:microsoft.com/office/officeart/2005/8/layout/bProcess3"/>
    <dgm:cxn modelId="{DF73A271-CBFD-4812-AED4-CD181B9B7974}" type="presParOf" srcId="{483C96E8-7A50-4D6C-9444-A7FCD4B3D2E6}" destId="{617848E9-BFB6-46E6-A570-9D35E64D7CF6}" srcOrd="13" destOrd="0" presId="urn:microsoft.com/office/officeart/2005/8/layout/bProcess3"/>
    <dgm:cxn modelId="{7E993304-3226-4E05-B0DD-0965FA8C77B7}" type="presParOf" srcId="{617848E9-BFB6-46E6-A570-9D35E64D7CF6}" destId="{084AE6C6-D0E6-43EB-A7B8-19A99BFD7CB7}" srcOrd="0" destOrd="0" presId="urn:microsoft.com/office/officeart/2005/8/layout/bProcess3"/>
    <dgm:cxn modelId="{C48861FC-8EE6-4D39-ABDC-A4E22D38946F}" type="presParOf" srcId="{483C96E8-7A50-4D6C-9444-A7FCD4B3D2E6}" destId="{BDCA5FB1-911F-4C9D-BB82-830CB8C149DA}" srcOrd="14" destOrd="0" presId="urn:microsoft.com/office/officeart/2005/8/layout/bProcess3"/>
    <dgm:cxn modelId="{343CCE4E-CB33-44D5-8F3A-4A795D0C665A}" type="presParOf" srcId="{483C96E8-7A50-4D6C-9444-A7FCD4B3D2E6}" destId="{4B1D26EA-16CF-4CDA-B89B-E6D99D442656}" srcOrd="15" destOrd="0" presId="urn:microsoft.com/office/officeart/2005/8/layout/bProcess3"/>
    <dgm:cxn modelId="{6C0F340F-3091-4210-BB9A-52BFBCBE6C09}" type="presParOf" srcId="{4B1D26EA-16CF-4CDA-B89B-E6D99D442656}" destId="{C2035F10-BD08-474C-944C-8E0E82FE7E0F}" srcOrd="0" destOrd="0" presId="urn:microsoft.com/office/officeart/2005/8/layout/bProcess3"/>
    <dgm:cxn modelId="{D4597A48-5A62-409B-8B68-91A6D8DE67E5}" type="presParOf" srcId="{483C96E8-7A50-4D6C-9444-A7FCD4B3D2E6}" destId="{A4DC4EA9-DBE3-49E3-A5EB-7A65743605D8}" srcOrd="16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7CEB5FC-0BAF-4343-B7A3-294C34CE5DA2}" type="doc">
      <dgm:prSet loTypeId="urn:microsoft.com/office/officeart/2005/8/layout/radial5" loCatId="cycle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1564CEB-63F0-4912-931B-572FA2839427}">
      <dgm:prSet phldrT="[Текст]" custT="1"/>
      <dgm:spPr/>
      <dgm:t>
        <a:bodyPr/>
        <a:lstStyle/>
        <a:p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Направления работы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dgm:t>
    </dgm:pt>
    <dgm:pt modelId="{D19D228B-F524-493F-92CB-C8732B54FF46}" type="parTrans" cxnId="{5FBAE3DD-6E28-43AD-B3A1-DBC43D35E6A3}">
      <dgm:prSet/>
      <dgm:spPr/>
      <dgm:t>
        <a:bodyPr/>
        <a:lstStyle/>
        <a:p>
          <a:endParaRPr lang="ru-RU"/>
        </a:p>
      </dgm:t>
    </dgm:pt>
    <dgm:pt modelId="{2112A7E2-BD77-4172-A2FE-184C998FF330}" type="sibTrans" cxnId="{5FBAE3DD-6E28-43AD-B3A1-DBC43D35E6A3}">
      <dgm:prSet/>
      <dgm:spPr/>
      <dgm:t>
        <a:bodyPr/>
        <a:lstStyle/>
        <a:p>
          <a:endParaRPr lang="ru-RU"/>
        </a:p>
      </dgm:t>
    </dgm:pt>
    <dgm:pt modelId="{6BB374AD-F954-4DE4-AE08-4A0C2B457ED0}">
      <dgm:prSet phldrT="[Текст]" custT="1"/>
      <dgm:spPr/>
      <dgm:t>
        <a:bodyPr/>
        <a:lstStyle/>
        <a:p>
          <a:r>
            <a:rPr lang="ru-RU" sz="800" dirty="0" err="1" smtClean="0">
              <a:latin typeface="Times New Roman" pitchFamily="18" charset="0"/>
              <a:cs typeface="Times New Roman" pitchFamily="18" charset="0"/>
            </a:rPr>
            <a:t>Межрегиональ</a:t>
          </a:r>
          <a:r>
            <a:rPr lang="ru-RU" sz="800" dirty="0" smtClean="0">
              <a:latin typeface="Times New Roman" pitchFamily="18" charset="0"/>
              <a:cs typeface="Times New Roman" pitchFamily="18" charset="0"/>
            </a:rPr>
            <a:t>-</a:t>
          </a:r>
        </a:p>
        <a:p>
          <a:r>
            <a:rPr lang="ru-RU" sz="800" dirty="0" smtClean="0">
              <a:latin typeface="Times New Roman" pitchFamily="18" charset="0"/>
              <a:cs typeface="Times New Roman" pitchFamily="18" charset="0"/>
            </a:rPr>
            <a:t>ное </a:t>
          </a:r>
          <a:r>
            <a:rPr lang="ru-RU" sz="800" b="1" dirty="0" smtClean="0">
              <a:latin typeface="Times New Roman" pitchFamily="18" charset="0"/>
              <a:cs typeface="Times New Roman" pitchFamily="18" charset="0"/>
            </a:rPr>
            <a:t>сотрудничество</a:t>
          </a:r>
          <a:endParaRPr lang="ru-RU" sz="800" b="1" dirty="0">
            <a:latin typeface="Times New Roman" pitchFamily="18" charset="0"/>
            <a:cs typeface="Times New Roman" pitchFamily="18" charset="0"/>
          </a:endParaRPr>
        </a:p>
      </dgm:t>
    </dgm:pt>
    <dgm:pt modelId="{246F9FE4-B448-46AB-B6AF-5564405C3ABE}" type="parTrans" cxnId="{11CD9DC0-477C-413C-94D2-0B3973BA1681}">
      <dgm:prSet/>
      <dgm:spPr>
        <a:ln>
          <a:solidFill>
            <a:schemeClr val="accent1"/>
          </a:solidFill>
        </a:ln>
      </dgm:spPr>
      <dgm:t>
        <a:bodyPr/>
        <a:lstStyle/>
        <a:p>
          <a:endParaRPr lang="ru-RU" dirty="0"/>
        </a:p>
      </dgm:t>
    </dgm:pt>
    <dgm:pt modelId="{78056155-3AB8-4D38-9285-7381D351EEE2}" type="sibTrans" cxnId="{11CD9DC0-477C-413C-94D2-0B3973BA1681}">
      <dgm:prSet/>
      <dgm:spPr/>
      <dgm:t>
        <a:bodyPr/>
        <a:lstStyle/>
        <a:p>
          <a:endParaRPr lang="ru-RU"/>
        </a:p>
      </dgm:t>
    </dgm:pt>
    <dgm:pt modelId="{8EDE9898-6479-4530-AF9A-3A9916CFC91A}">
      <dgm:prSet phldrT="[Текст]" custT="1"/>
      <dgm:spPr/>
      <dgm:t>
        <a:bodyPr/>
        <a:lstStyle/>
        <a:p>
          <a:r>
            <a:rPr lang="ru-RU" sz="1000" b="1" dirty="0" smtClean="0">
              <a:latin typeface="Times New Roman" pitchFamily="18" charset="0"/>
              <a:cs typeface="Times New Roman" pitchFamily="18" charset="0"/>
            </a:rPr>
            <a:t>Работа с одаренными детьми</a:t>
          </a:r>
          <a:endParaRPr lang="ru-RU" sz="1000" b="1" dirty="0">
            <a:latin typeface="Times New Roman" pitchFamily="18" charset="0"/>
            <a:cs typeface="Times New Roman" pitchFamily="18" charset="0"/>
          </a:endParaRPr>
        </a:p>
      </dgm:t>
    </dgm:pt>
    <dgm:pt modelId="{C5B8E263-2C44-4F35-8BD2-32C304733004}" type="parTrans" cxnId="{11EEA3D5-1291-4289-A860-B85BD7516B51}">
      <dgm:prSet/>
      <dgm:spPr>
        <a:ln>
          <a:solidFill>
            <a:schemeClr val="accent1"/>
          </a:solidFill>
        </a:ln>
      </dgm:spPr>
      <dgm:t>
        <a:bodyPr/>
        <a:lstStyle/>
        <a:p>
          <a:endParaRPr lang="ru-RU" dirty="0"/>
        </a:p>
      </dgm:t>
    </dgm:pt>
    <dgm:pt modelId="{3478C4D9-A4B9-41B3-9EC4-B0F495D49DAD}" type="sibTrans" cxnId="{11EEA3D5-1291-4289-A860-B85BD7516B51}">
      <dgm:prSet/>
      <dgm:spPr/>
      <dgm:t>
        <a:bodyPr/>
        <a:lstStyle/>
        <a:p>
          <a:endParaRPr lang="ru-RU"/>
        </a:p>
      </dgm:t>
    </dgm:pt>
    <dgm:pt modelId="{030E27E1-C50B-4052-B85D-DFEED8FAC30C}">
      <dgm:prSet phldrT="[Текст]" custT="1"/>
      <dgm:spPr/>
      <dgm:t>
        <a:bodyPr/>
        <a:lstStyle/>
        <a:p>
          <a:r>
            <a:rPr lang="tt-RU" sz="1000" b="1" dirty="0" smtClean="0">
              <a:latin typeface="Times New Roman" pitchFamily="18" charset="0"/>
              <a:cs typeface="Times New Roman" pitchFamily="18" charset="0"/>
            </a:rPr>
            <a:t>Участие в </a:t>
          </a:r>
          <a:r>
            <a:rPr lang="tt-RU" sz="1000" dirty="0" smtClean="0">
              <a:latin typeface="Times New Roman" pitchFamily="18" charset="0"/>
              <a:cs typeface="Times New Roman" pitchFamily="18" charset="0"/>
            </a:rPr>
            <a:t>профессиональных</a:t>
          </a:r>
          <a:r>
            <a:rPr lang="tt-RU" sz="1000" b="1" dirty="0" smtClean="0">
              <a:latin typeface="Times New Roman" pitchFamily="18" charset="0"/>
              <a:cs typeface="Times New Roman" pitchFamily="18" charset="0"/>
            </a:rPr>
            <a:t> конкурсах, повышение  квалификации</a:t>
          </a:r>
          <a:endParaRPr lang="ru-RU" sz="1000" b="1" dirty="0">
            <a:latin typeface="Times New Roman" pitchFamily="18" charset="0"/>
            <a:cs typeface="Times New Roman" pitchFamily="18" charset="0"/>
          </a:endParaRPr>
        </a:p>
      </dgm:t>
    </dgm:pt>
    <dgm:pt modelId="{3CCE818E-2D1B-4EE9-8F5C-3447989489EF}" type="parTrans" cxnId="{33F6DFC5-BCAB-49B3-AFAB-2EFA4729C567}">
      <dgm:prSet/>
      <dgm:spPr>
        <a:ln>
          <a:solidFill>
            <a:schemeClr val="accent1"/>
          </a:solidFill>
        </a:ln>
      </dgm:spPr>
      <dgm:t>
        <a:bodyPr/>
        <a:lstStyle/>
        <a:p>
          <a:endParaRPr lang="ru-RU" dirty="0"/>
        </a:p>
      </dgm:t>
    </dgm:pt>
    <dgm:pt modelId="{E3E48D10-26FB-4D70-B2BB-2342C9F3F9FE}" type="sibTrans" cxnId="{33F6DFC5-BCAB-49B3-AFAB-2EFA4729C567}">
      <dgm:prSet/>
      <dgm:spPr/>
      <dgm:t>
        <a:bodyPr/>
        <a:lstStyle/>
        <a:p>
          <a:endParaRPr lang="ru-RU"/>
        </a:p>
      </dgm:t>
    </dgm:pt>
    <dgm:pt modelId="{F2EFF54C-0A3E-4943-B815-0FA9E1AEAB73}">
      <dgm:prSet phldrT="[Текст]" custT="1"/>
      <dgm:spPr/>
      <dgm:t>
        <a:bodyPr/>
        <a:lstStyle/>
        <a:p>
          <a:r>
            <a:rPr lang="ru-RU" sz="800" dirty="0" smtClean="0">
              <a:latin typeface="Times New Roman" pitchFamily="18" charset="0"/>
              <a:cs typeface="Times New Roman" pitchFamily="18" charset="0"/>
            </a:rPr>
            <a:t>Информационно- аналитическая</a:t>
          </a:r>
          <a:r>
            <a:rPr lang="ru-RU" sz="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800" b="1" dirty="0" err="1" smtClean="0">
              <a:latin typeface="Times New Roman" pitchFamily="18" charset="0"/>
              <a:cs typeface="Times New Roman" pitchFamily="18" charset="0"/>
            </a:rPr>
            <a:t>деятельност</a:t>
          </a:r>
          <a:r>
            <a:rPr lang="tt-RU" sz="800" b="1" dirty="0" smtClean="0">
              <a:latin typeface="Times New Roman" pitchFamily="18" charset="0"/>
              <a:cs typeface="Times New Roman" pitchFamily="18" charset="0"/>
            </a:rPr>
            <a:t>ь</a:t>
          </a:r>
          <a:endParaRPr lang="ru-RU" sz="800" b="1" dirty="0">
            <a:latin typeface="Times New Roman" pitchFamily="18" charset="0"/>
            <a:cs typeface="Times New Roman" pitchFamily="18" charset="0"/>
          </a:endParaRPr>
        </a:p>
      </dgm:t>
    </dgm:pt>
    <dgm:pt modelId="{9E38EB27-79FF-4D90-8473-824B6CB785C9}" type="parTrans" cxnId="{603D7C88-4CE2-4DC3-9109-BB66AA2DE21F}">
      <dgm:prSet/>
      <dgm:spPr>
        <a:ln>
          <a:solidFill>
            <a:schemeClr val="accent1"/>
          </a:solidFill>
        </a:ln>
      </dgm:spPr>
      <dgm:t>
        <a:bodyPr/>
        <a:lstStyle/>
        <a:p>
          <a:endParaRPr lang="ru-RU" dirty="0"/>
        </a:p>
      </dgm:t>
    </dgm:pt>
    <dgm:pt modelId="{6045C7A3-2040-45A6-987A-2227218A4F39}" type="sibTrans" cxnId="{603D7C88-4CE2-4DC3-9109-BB66AA2DE21F}">
      <dgm:prSet/>
      <dgm:spPr/>
      <dgm:t>
        <a:bodyPr/>
        <a:lstStyle/>
        <a:p>
          <a:endParaRPr lang="ru-RU"/>
        </a:p>
      </dgm:t>
    </dgm:pt>
    <dgm:pt modelId="{DA702B42-5E13-4B7D-A576-6BE72A176AA6}">
      <dgm:prSet phldrT="[Текст]" custT="1"/>
      <dgm:spPr/>
      <dgm:t>
        <a:bodyPr/>
        <a:lstStyle/>
        <a:p>
          <a:r>
            <a:rPr lang="ru-RU" sz="800" b="1" dirty="0" smtClean="0">
              <a:latin typeface="Times New Roman" pitchFamily="18" charset="0"/>
              <a:cs typeface="Times New Roman" pitchFamily="18" charset="0"/>
            </a:rPr>
            <a:t>Организационно-методическая деятельность</a:t>
          </a:r>
          <a:endParaRPr lang="ru-RU" sz="800" b="1" dirty="0">
            <a:latin typeface="Times New Roman" pitchFamily="18" charset="0"/>
            <a:cs typeface="Times New Roman" pitchFamily="18" charset="0"/>
          </a:endParaRPr>
        </a:p>
      </dgm:t>
    </dgm:pt>
    <dgm:pt modelId="{BBB84D0B-30A6-454F-B72E-375CCFF12B12}" type="parTrans" cxnId="{FEEEF7E9-177D-4A55-91D6-F5AFF1FDF261}">
      <dgm:prSet/>
      <dgm:spPr>
        <a:ln>
          <a:solidFill>
            <a:schemeClr val="accent1"/>
          </a:solidFill>
        </a:ln>
      </dgm:spPr>
      <dgm:t>
        <a:bodyPr/>
        <a:lstStyle/>
        <a:p>
          <a:endParaRPr lang="ru-RU" dirty="0"/>
        </a:p>
      </dgm:t>
    </dgm:pt>
    <dgm:pt modelId="{A88C330F-9F9C-4D34-BE3F-9F2434914387}" type="sibTrans" cxnId="{FEEEF7E9-177D-4A55-91D6-F5AFF1FDF261}">
      <dgm:prSet/>
      <dgm:spPr/>
      <dgm:t>
        <a:bodyPr/>
        <a:lstStyle/>
        <a:p>
          <a:endParaRPr lang="ru-RU"/>
        </a:p>
      </dgm:t>
    </dgm:pt>
    <dgm:pt modelId="{E81C73AD-0641-4063-B3EB-69E62AE21E61}">
      <dgm:prSet phldrT="[Текст]" custT="1"/>
      <dgm:spPr/>
      <dgm:t>
        <a:bodyPr/>
        <a:lstStyle/>
        <a:p>
          <a:r>
            <a:rPr lang="tt-RU" sz="800" b="1" dirty="0" smtClean="0">
              <a:latin typeface="Times New Roman" pitchFamily="18" charset="0"/>
              <a:cs typeface="Times New Roman" pitchFamily="18" charset="0"/>
            </a:rPr>
            <a:t>Создание условий для обучения и </a:t>
          </a:r>
          <a:r>
            <a:rPr lang="tt-RU" sz="800" dirty="0" smtClean="0">
              <a:latin typeface="Times New Roman" pitchFamily="18" charset="0"/>
              <a:cs typeface="Times New Roman" pitchFamily="18" charset="0"/>
            </a:rPr>
            <a:t>воспитания</a:t>
          </a:r>
          <a:r>
            <a:rPr lang="tt-RU" sz="800" b="1" dirty="0" smtClean="0">
              <a:latin typeface="Times New Roman" pitchFamily="18" charset="0"/>
              <a:cs typeface="Times New Roman" pitchFamily="18" charset="0"/>
            </a:rPr>
            <a:t> на родном языке</a:t>
          </a:r>
          <a:endParaRPr lang="ru-RU" sz="800" b="1" dirty="0">
            <a:latin typeface="Times New Roman" pitchFamily="18" charset="0"/>
            <a:cs typeface="Times New Roman" pitchFamily="18" charset="0"/>
          </a:endParaRPr>
        </a:p>
      </dgm:t>
    </dgm:pt>
    <dgm:pt modelId="{9469BD10-EA37-4C64-8287-0BA85683A715}" type="parTrans" cxnId="{68CB8A11-6D87-4ACD-B4AB-6C35DC6CCF48}">
      <dgm:prSet/>
      <dgm:spPr>
        <a:ln>
          <a:solidFill>
            <a:schemeClr val="accent1"/>
          </a:solidFill>
        </a:ln>
      </dgm:spPr>
      <dgm:t>
        <a:bodyPr/>
        <a:lstStyle/>
        <a:p>
          <a:endParaRPr lang="ru-RU" dirty="0"/>
        </a:p>
      </dgm:t>
    </dgm:pt>
    <dgm:pt modelId="{952A7477-2B9D-4FF2-8350-59D9689C0D6F}" type="sibTrans" cxnId="{68CB8A11-6D87-4ACD-B4AB-6C35DC6CCF48}">
      <dgm:prSet/>
      <dgm:spPr/>
      <dgm:t>
        <a:bodyPr/>
        <a:lstStyle/>
        <a:p>
          <a:endParaRPr lang="ru-RU"/>
        </a:p>
      </dgm:t>
    </dgm:pt>
    <dgm:pt modelId="{A0DAD2A9-2A2F-43C0-9346-25B465BFBD93}">
      <dgm:prSet phldrT="[Текст]" custT="1"/>
      <dgm:spPr/>
      <dgm:t>
        <a:bodyPr/>
        <a:lstStyle/>
        <a:p>
          <a:r>
            <a:rPr lang="ru-RU" sz="1000" dirty="0" smtClean="0">
              <a:latin typeface="Times New Roman" pitchFamily="18" charset="0"/>
              <a:cs typeface="Times New Roman" pitchFamily="18" charset="0"/>
            </a:rPr>
            <a:t>Обобщение</a:t>
          </a:r>
          <a:r>
            <a:rPr lang="ru-RU" sz="1000" b="1" dirty="0" smtClean="0">
              <a:latin typeface="Times New Roman" pitchFamily="18" charset="0"/>
              <a:cs typeface="Times New Roman" pitchFamily="18" charset="0"/>
            </a:rPr>
            <a:t> и распространение опыта работы педагогов</a:t>
          </a:r>
          <a:endParaRPr lang="ru-RU" sz="1000" b="1" dirty="0">
            <a:latin typeface="Times New Roman" pitchFamily="18" charset="0"/>
            <a:cs typeface="Times New Roman" pitchFamily="18" charset="0"/>
          </a:endParaRPr>
        </a:p>
      </dgm:t>
    </dgm:pt>
    <dgm:pt modelId="{DD5BCFCC-DC20-46D4-AB08-151F59556E48}" type="parTrans" cxnId="{7205B6EA-5D91-4C47-8677-E1C75FAC0C5F}">
      <dgm:prSet/>
      <dgm:spPr>
        <a:ln>
          <a:solidFill>
            <a:schemeClr val="accent1"/>
          </a:solidFill>
        </a:ln>
      </dgm:spPr>
      <dgm:t>
        <a:bodyPr/>
        <a:lstStyle/>
        <a:p>
          <a:endParaRPr lang="ru-RU" dirty="0"/>
        </a:p>
      </dgm:t>
    </dgm:pt>
    <dgm:pt modelId="{415DAC2C-E6D5-4053-B335-9E364ADE018E}" type="sibTrans" cxnId="{7205B6EA-5D91-4C47-8677-E1C75FAC0C5F}">
      <dgm:prSet/>
      <dgm:spPr/>
      <dgm:t>
        <a:bodyPr/>
        <a:lstStyle/>
        <a:p>
          <a:endParaRPr lang="ru-RU"/>
        </a:p>
      </dgm:t>
    </dgm:pt>
    <dgm:pt modelId="{20CD684A-75B6-4F2D-A1E2-E395C5FFA415}" type="pres">
      <dgm:prSet presAssocID="{57CEB5FC-0BAF-4343-B7A3-294C34CE5DA2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FF09846-5F15-49D3-92B3-E507C249EE70}" type="pres">
      <dgm:prSet presAssocID="{31564CEB-63F0-4912-931B-572FA2839427}" presName="centerShape" presStyleLbl="node0" presStyleIdx="0" presStyleCnt="1" custScaleX="110000" custScaleY="110000"/>
      <dgm:spPr/>
      <dgm:t>
        <a:bodyPr/>
        <a:lstStyle/>
        <a:p>
          <a:endParaRPr lang="ru-RU"/>
        </a:p>
      </dgm:t>
    </dgm:pt>
    <dgm:pt modelId="{737C842E-9C19-43E9-9E78-6B44BCC0AE0C}" type="pres">
      <dgm:prSet presAssocID="{246F9FE4-B448-46AB-B6AF-5564405C3ABE}" presName="parTrans" presStyleLbl="sibTrans2D1" presStyleIdx="0" presStyleCnt="7" custScaleX="119214" custScaleY="127369"/>
      <dgm:spPr/>
      <dgm:t>
        <a:bodyPr/>
        <a:lstStyle/>
        <a:p>
          <a:endParaRPr lang="ru-RU"/>
        </a:p>
      </dgm:t>
    </dgm:pt>
    <dgm:pt modelId="{A98D27BB-EFFB-49BF-A498-866DD81A0498}" type="pres">
      <dgm:prSet presAssocID="{246F9FE4-B448-46AB-B6AF-5564405C3ABE}" presName="connectorText" presStyleLbl="sibTrans2D1" presStyleIdx="0" presStyleCnt="7"/>
      <dgm:spPr/>
      <dgm:t>
        <a:bodyPr/>
        <a:lstStyle/>
        <a:p>
          <a:endParaRPr lang="ru-RU"/>
        </a:p>
      </dgm:t>
    </dgm:pt>
    <dgm:pt modelId="{1230E20B-27C1-4E7E-8DD4-BEAFFFF9C33C}" type="pres">
      <dgm:prSet presAssocID="{6BB374AD-F954-4DE4-AE08-4A0C2B457ED0}" presName="node" presStyleLbl="node1" presStyleIdx="0" presStyleCnt="7" custScaleX="105295" custScaleY="940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A607B9-FF65-4DAA-8612-5ADD32225A6D}" type="pres">
      <dgm:prSet presAssocID="{C5B8E263-2C44-4F35-8BD2-32C304733004}" presName="parTrans" presStyleLbl="sibTrans2D1" presStyleIdx="1" presStyleCnt="7" custScaleX="117092" custScaleY="127369"/>
      <dgm:spPr/>
      <dgm:t>
        <a:bodyPr/>
        <a:lstStyle/>
        <a:p>
          <a:endParaRPr lang="ru-RU"/>
        </a:p>
      </dgm:t>
    </dgm:pt>
    <dgm:pt modelId="{0DC42F4D-6C14-4129-A123-08123D95DF1C}" type="pres">
      <dgm:prSet presAssocID="{C5B8E263-2C44-4F35-8BD2-32C304733004}" presName="connectorText" presStyleLbl="sibTrans2D1" presStyleIdx="1" presStyleCnt="7"/>
      <dgm:spPr/>
      <dgm:t>
        <a:bodyPr/>
        <a:lstStyle/>
        <a:p>
          <a:endParaRPr lang="ru-RU"/>
        </a:p>
      </dgm:t>
    </dgm:pt>
    <dgm:pt modelId="{4E20C949-CD18-4423-A92B-B7B589836C48}" type="pres">
      <dgm:prSet presAssocID="{8EDE9898-6479-4530-AF9A-3A9916CFC91A}" presName="node" presStyleLbl="node1" presStyleIdx="1" presStyleCnt="7" custScaleX="90909" custScaleY="909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B2296A-2E50-40FF-8DD8-DFADE8FCEFB1}" type="pres">
      <dgm:prSet presAssocID="{3CCE818E-2D1B-4EE9-8F5C-3447989489EF}" presName="parTrans" presStyleLbl="sibTrans2D1" presStyleIdx="2" presStyleCnt="7" custScaleX="116034" custScaleY="127369"/>
      <dgm:spPr/>
      <dgm:t>
        <a:bodyPr/>
        <a:lstStyle/>
        <a:p>
          <a:endParaRPr lang="ru-RU"/>
        </a:p>
      </dgm:t>
    </dgm:pt>
    <dgm:pt modelId="{0835138F-7F27-48CC-AC54-0921D885120C}" type="pres">
      <dgm:prSet presAssocID="{3CCE818E-2D1B-4EE9-8F5C-3447989489EF}" presName="connectorText" presStyleLbl="sibTrans2D1" presStyleIdx="2" presStyleCnt="7"/>
      <dgm:spPr/>
      <dgm:t>
        <a:bodyPr/>
        <a:lstStyle/>
        <a:p>
          <a:endParaRPr lang="ru-RU"/>
        </a:p>
      </dgm:t>
    </dgm:pt>
    <dgm:pt modelId="{61612838-08C5-4B8E-94BA-FA12244DE8DB}" type="pres">
      <dgm:prSet presAssocID="{030E27E1-C50B-4052-B85D-DFEED8FAC30C}" presName="node" presStyleLbl="node1" presStyleIdx="2" presStyleCnt="7" custScaleX="90909" custScaleY="90909" custRadScaleRad="114145" custRadScaleInc="-134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C7563C-DC99-4663-B6FF-91E0023A6C25}" type="pres">
      <dgm:prSet presAssocID="{9E38EB27-79FF-4D90-8473-824B6CB785C9}" presName="parTrans" presStyleLbl="sibTrans2D1" presStyleIdx="3" presStyleCnt="7" custScaleX="118528" custScaleY="127369"/>
      <dgm:spPr/>
      <dgm:t>
        <a:bodyPr/>
        <a:lstStyle/>
        <a:p>
          <a:endParaRPr lang="ru-RU"/>
        </a:p>
      </dgm:t>
    </dgm:pt>
    <dgm:pt modelId="{541B8059-8360-4056-A08B-20DC84BCD72D}" type="pres">
      <dgm:prSet presAssocID="{9E38EB27-79FF-4D90-8473-824B6CB785C9}" presName="connectorText" presStyleLbl="sibTrans2D1" presStyleIdx="3" presStyleCnt="7"/>
      <dgm:spPr/>
      <dgm:t>
        <a:bodyPr/>
        <a:lstStyle/>
        <a:p>
          <a:endParaRPr lang="ru-RU"/>
        </a:p>
      </dgm:t>
    </dgm:pt>
    <dgm:pt modelId="{FCCC59DD-864A-4F3D-84BD-BDA68E1BB6B7}" type="pres">
      <dgm:prSet presAssocID="{F2EFF54C-0A3E-4943-B815-0FA9E1AEAB73}" presName="node" presStyleLbl="node1" presStyleIdx="3" presStyleCnt="7" custScaleX="85089" custScaleY="872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5E4207-D492-4318-9EEF-439C7E4AAB39}" type="pres">
      <dgm:prSet presAssocID="{BBB84D0B-30A6-454F-B72E-375CCFF12B12}" presName="parTrans" presStyleLbl="sibTrans2D1" presStyleIdx="4" presStyleCnt="7" custScaleX="118842" custScaleY="127369"/>
      <dgm:spPr/>
      <dgm:t>
        <a:bodyPr/>
        <a:lstStyle/>
        <a:p>
          <a:endParaRPr lang="ru-RU"/>
        </a:p>
      </dgm:t>
    </dgm:pt>
    <dgm:pt modelId="{5EE8737E-C8EA-47EA-A350-6C588E4984D6}" type="pres">
      <dgm:prSet presAssocID="{BBB84D0B-30A6-454F-B72E-375CCFF12B12}" presName="connectorText" presStyleLbl="sibTrans2D1" presStyleIdx="4" presStyleCnt="7"/>
      <dgm:spPr/>
      <dgm:t>
        <a:bodyPr/>
        <a:lstStyle/>
        <a:p>
          <a:endParaRPr lang="ru-RU"/>
        </a:p>
      </dgm:t>
    </dgm:pt>
    <dgm:pt modelId="{FADC8030-7180-4899-9C68-9FD1BC0EE4FC}" type="pres">
      <dgm:prSet presAssocID="{DA702B42-5E13-4B7D-A576-6BE72A176AA6}" presName="node" presStyleLbl="node1" presStyleIdx="4" presStyleCnt="7" custScaleX="90314" custScaleY="892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773186-55D7-4A24-902F-19BA2C9EBD30}" type="pres">
      <dgm:prSet presAssocID="{DD5BCFCC-DC20-46D4-AB08-151F59556E48}" presName="parTrans" presStyleLbl="sibTrans2D1" presStyleIdx="5" presStyleCnt="7" custScaleX="116322" custScaleY="127369"/>
      <dgm:spPr/>
      <dgm:t>
        <a:bodyPr/>
        <a:lstStyle/>
        <a:p>
          <a:endParaRPr lang="ru-RU"/>
        </a:p>
      </dgm:t>
    </dgm:pt>
    <dgm:pt modelId="{7B4F3CB0-CFEB-4440-9DDC-FC95B704F46B}" type="pres">
      <dgm:prSet presAssocID="{DD5BCFCC-DC20-46D4-AB08-151F59556E48}" presName="connectorText" presStyleLbl="sibTrans2D1" presStyleIdx="5" presStyleCnt="7"/>
      <dgm:spPr/>
      <dgm:t>
        <a:bodyPr/>
        <a:lstStyle/>
        <a:p>
          <a:endParaRPr lang="ru-RU"/>
        </a:p>
      </dgm:t>
    </dgm:pt>
    <dgm:pt modelId="{18D526DF-E19A-4544-90BC-DFC4121CB1FD}" type="pres">
      <dgm:prSet presAssocID="{A0DAD2A9-2A2F-43C0-9346-25B465BFBD93}" presName="node" presStyleLbl="node1" presStyleIdx="5" presStyleCnt="7" custScaleX="100000" custScale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ED9C10-F8F2-40F5-B491-15FA82AADF55}" type="pres">
      <dgm:prSet presAssocID="{9469BD10-EA37-4C64-8287-0BA85683A715}" presName="parTrans" presStyleLbl="sibTrans2D1" presStyleIdx="6" presStyleCnt="7" custScaleX="117391" custScaleY="127369"/>
      <dgm:spPr/>
      <dgm:t>
        <a:bodyPr/>
        <a:lstStyle/>
        <a:p>
          <a:endParaRPr lang="ru-RU"/>
        </a:p>
      </dgm:t>
    </dgm:pt>
    <dgm:pt modelId="{9109EA4F-A23D-4F64-9ABB-5D4F28A71B57}" type="pres">
      <dgm:prSet presAssocID="{9469BD10-EA37-4C64-8287-0BA85683A715}" presName="connectorText" presStyleLbl="sibTrans2D1" presStyleIdx="6" presStyleCnt="7"/>
      <dgm:spPr/>
      <dgm:t>
        <a:bodyPr/>
        <a:lstStyle/>
        <a:p>
          <a:endParaRPr lang="ru-RU"/>
        </a:p>
      </dgm:t>
    </dgm:pt>
    <dgm:pt modelId="{EF35BE51-FED5-4938-BE03-3DF67BC3E4E1}" type="pres">
      <dgm:prSet presAssocID="{E81C73AD-0641-4063-B3EB-69E62AE21E61}" presName="node" presStyleLbl="node1" presStyleIdx="6" presStyleCnt="7" custScaleX="100000" custScale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03D7C88-4CE2-4DC3-9109-BB66AA2DE21F}" srcId="{31564CEB-63F0-4912-931B-572FA2839427}" destId="{F2EFF54C-0A3E-4943-B815-0FA9E1AEAB73}" srcOrd="3" destOrd="0" parTransId="{9E38EB27-79FF-4D90-8473-824B6CB785C9}" sibTransId="{6045C7A3-2040-45A6-987A-2227218A4F39}"/>
    <dgm:cxn modelId="{5FBAE3DD-6E28-43AD-B3A1-DBC43D35E6A3}" srcId="{57CEB5FC-0BAF-4343-B7A3-294C34CE5DA2}" destId="{31564CEB-63F0-4912-931B-572FA2839427}" srcOrd="0" destOrd="0" parTransId="{D19D228B-F524-493F-92CB-C8732B54FF46}" sibTransId="{2112A7E2-BD77-4172-A2FE-184C998FF330}"/>
    <dgm:cxn modelId="{1E364D2D-A40C-46E1-9903-09EBB1EBD95E}" type="presOf" srcId="{DD5BCFCC-DC20-46D4-AB08-151F59556E48}" destId="{7B4F3CB0-CFEB-4440-9DDC-FC95B704F46B}" srcOrd="1" destOrd="0" presId="urn:microsoft.com/office/officeart/2005/8/layout/radial5"/>
    <dgm:cxn modelId="{0AAAB3EF-1B73-439C-BD9C-9BEDAB32B205}" type="presOf" srcId="{6BB374AD-F954-4DE4-AE08-4A0C2B457ED0}" destId="{1230E20B-27C1-4E7E-8DD4-BEAFFFF9C33C}" srcOrd="0" destOrd="0" presId="urn:microsoft.com/office/officeart/2005/8/layout/radial5"/>
    <dgm:cxn modelId="{DE7A4113-FF02-4C0C-B79E-3AF1D31BF17D}" type="presOf" srcId="{9E38EB27-79FF-4D90-8473-824B6CB785C9}" destId="{44C7563C-DC99-4663-B6FF-91E0023A6C25}" srcOrd="0" destOrd="0" presId="urn:microsoft.com/office/officeart/2005/8/layout/radial5"/>
    <dgm:cxn modelId="{6A650322-71CC-4AEF-B853-BB9DB823BA7F}" type="presOf" srcId="{3CCE818E-2D1B-4EE9-8F5C-3447989489EF}" destId="{D2B2296A-2E50-40FF-8DD8-DFADE8FCEFB1}" srcOrd="0" destOrd="0" presId="urn:microsoft.com/office/officeart/2005/8/layout/radial5"/>
    <dgm:cxn modelId="{91797D89-DCF0-442C-8751-00C93AFE9B2A}" type="presOf" srcId="{F2EFF54C-0A3E-4943-B815-0FA9E1AEAB73}" destId="{FCCC59DD-864A-4F3D-84BD-BDA68E1BB6B7}" srcOrd="0" destOrd="0" presId="urn:microsoft.com/office/officeart/2005/8/layout/radial5"/>
    <dgm:cxn modelId="{11F017A0-1A03-4EC5-A0DD-62A1150308DC}" type="presOf" srcId="{C5B8E263-2C44-4F35-8BD2-32C304733004}" destId="{CEA607B9-FF65-4DAA-8612-5ADD32225A6D}" srcOrd="0" destOrd="0" presId="urn:microsoft.com/office/officeart/2005/8/layout/radial5"/>
    <dgm:cxn modelId="{A5C81514-F8C5-434C-9539-29A0A1908AB1}" type="presOf" srcId="{E81C73AD-0641-4063-B3EB-69E62AE21E61}" destId="{EF35BE51-FED5-4938-BE03-3DF67BC3E4E1}" srcOrd="0" destOrd="0" presId="urn:microsoft.com/office/officeart/2005/8/layout/radial5"/>
    <dgm:cxn modelId="{48264B63-ACF1-4F07-BDF2-09479F44D70A}" type="presOf" srcId="{9E38EB27-79FF-4D90-8473-824B6CB785C9}" destId="{541B8059-8360-4056-A08B-20DC84BCD72D}" srcOrd="1" destOrd="0" presId="urn:microsoft.com/office/officeart/2005/8/layout/radial5"/>
    <dgm:cxn modelId="{5B18CBD1-1321-4FE9-9A32-A4489AAEE7BE}" type="presOf" srcId="{246F9FE4-B448-46AB-B6AF-5564405C3ABE}" destId="{737C842E-9C19-43E9-9E78-6B44BCC0AE0C}" srcOrd="0" destOrd="0" presId="urn:microsoft.com/office/officeart/2005/8/layout/radial5"/>
    <dgm:cxn modelId="{40956CA2-A8F6-4F73-8168-252DE21C2DA1}" type="presOf" srcId="{DD5BCFCC-DC20-46D4-AB08-151F59556E48}" destId="{8F773186-55D7-4A24-902F-19BA2C9EBD30}" srcOrd="0" destOrd="0" presId="urn:microsoft.com/office/officeart/2005/8/layout/radial5"/>
    <dgm:cxn modelId="{11CD9DC0-477C-413C-94D2-0B3973BA1681}" srcId="{31564CEB-63F0-4912-931B-572FA2839427}" destId="{6BB374AD-F954-4DE4-AE08-4A0C2B457ED0}" srcOrd="0" destOrd="0" parTransId="{246F9FE4-B448-46AB-B6AF-5564405C3ABE}" sibTransId="{78056155-3AB8-4D38-9285-7381D351EEE2}"/>
    <dgm:cxn modelId="{AEEC23D7-7EF9-47CF-9D49-98217917774E}" type="presOf" srcId="{DA702B42-5E13-4B7D-A576-6BE72A176AA6}" destId="{FADC8030-7180-4899-9C68-9FD1BC0EE4FC}" srcOrd="0" destOrd="0" presId="urn:microsoft.com/office/officeart/2005/8/layout/radial5"/>
    <dgm:cxn modelId="{68CB8A11-6D87-4ACD-B4AB-6C35DC6CCF48}" srcId="{31564CEB-63F0-4912-931B-572FA2839427}" destId="{E81C73AD-0641-4063-B3EB-69E62AE21E61}" srcOrd="6" destOrd="0" parTransId="{9469BD10-EA37-4C64-8287-0BA85683A715}" sibTransId="{952A7477-2B9D-4FF2-8350-59D9689C0D6F}"/>
    <dgm:cxn modelId="{9798EB12-27CC-46ED-A311-6A20C286EAB0}" type="presOf" srcId="{3CCE818E-2D1B-4EE9-8F5C-3447989489EF}" destId="{0835138F-7F27-48CC-AC54-0921D885120C}" srcOrd="1" destOrd="0" presId="urn:microsoft.com/office/officeart/2005/8/layout/radial5"/>
    <dgm:cxn modelId="{A4D696FC-E27E-42BE-AA73-7223150C2363}" type="presOf" srcId="{A0DAD2A9-2A2F-43C0-9346-25B465BFBD93}" destId="{18D526DF-E19A-4544-90BC-DFC4121CB1FD}" srcOrd="0" destOrd="0" presId="urn:microsoft.com/office/officeart/2005/8/layout/radial5"/>
    <dgm:cxn modelId="{0E3128BE-997A-48F8-B50A-96EA1749B245}" type="presOf" srcId="{31564CEB-63F0-4912-931B-572FA2839427}" destId="{5FF09846-5F15-49D3-92B3-E507C249EE70}" srcOrd="0" destOrd="0" presId="urn:microsoft.com/office/officeart/2005/8/layout/radial5"/>
    <dgm:cxn modelId="{FEEEF7E9-177D-4A55-91D6-F5AFF1FDF261}" srcId="{31564CEB-63F0-4912-931B-572FA2839427}" destId="{DA702B42-5E13-4B7D-A576-6BE72A176AA6}" srcOrd="4" destOrd="0" parTransId="{BBB84D0B-30A6-454F-B72E-375CCFF12B12}" sibTransId="{A88C330F-9F9C-4D34-BE3F-9F2434914387}"/>
    <dgm:cxn modelId="{10919662-6CFB-4977-B2AC-C409772FCD77}" type="presOf" srcId="{C5B8E263-2C44-4F35-8BD2-32C304733004}" destId="{0DC42F4D-6C14-4129-A123-08123D95DF1C}" srcOrd="1" destOrd="0" presId="urn:microsoft.com/office/officeart/2005/8/layout/radial5"/>
    <dgm:cxn modelId="{50AF2491-734C-41B5-8E9A-B750CCD5E1F6}" type="presOf" srcId="{9469BD10-EA37-4C64-8287-0BA85683A715}" destId="{9109EA4F-A23D-4F64-9ABB-5D4F28A71B57}" srcOrd="1" destOrd="0" presId="urn:microsoft.com/office/officeart/2005/8/layout/radial5"/>
    <dgm:cxn modelId="{4E95FE36-AAFD-4BFD-9F09-86222FCD3E4B}" type="presOf" srcId="{9469BD10-EA37-4C64-8287-0BA85683A715}" destId="{1EED9C10-F8F2-40F5-B491-15FA82AADF55}" srcOrd="0" destOrd="0" presId="urn:microsoft.com/office/officeart/2005/8/layout/radial5"/>
    <dgm:cxn modelId="{3AE5037C-D5FC-42C0-9B0A-8A766D7BE64E}" type="presOf" srcId="{8EDE9898-6479-4530-AF9A-3A9916CFC91A}" destId="{4E20C949-CD18-4423-A92B-B7B589836C48}" srcOrd="0" destOrd="0" presId="urn:microsoft.com/office/officeart/2005/8/layout/radial5"/>
    <dgm:cxn modelId="{3443F235-3C9F-4869-83F7-F8DA7D7AFB10}" type="presOf" srcId="{246F9FE4-B448-46AB-B6AF-5564405C3ABE}" destId="{A98D27BB-EFFB-49BF-A498-866DD81A0498}" srcOrd="1" destOrd="0" presId="urn:microsoft.com/office/officeart/2005/8/layout/radial5"/>
    <dgm:cxn modelId="{E0C6C927-C953-47DB-B981-0E7D13C11192}" type="presOf" srcId="{030E27E1-C50B-4052-B85D-DFEED8FAC30C}" destId="{61612838-08C5-4B8E-94BA-FA12244DE8DB}" srcOrd="0" destOrd="0" presId="urn:microsoft.com/office/officeart/2005/8/layout/radial5"/>
    <dgm:cxn modelId="{11EEA3D5-1291-4289-A860-B85BD7516B51}" srcId="{31564CEB-63F0-4912-931B-572FA2839427}" destId="{8EDE9898-6479-4530-AF9A-3A9916CFC91A}" srcOrd="1" destOrd="0" parTransId="{C5B8E263-2C44-4F35-8BD2-32C304733004}" sibTransId="{3478C4D9-A4B9-41B3-9EC4-B0F495D49DAD}"/>
    <dgm:cxn modelId="{3E0FDE8B-FFE1-4775-AE1A-F1015ADE6C3A}" type="presOf" srcId="{BBB84D0B-30A6-454F-B72E-375CCFF12B12}" destId="{9E5E4207-D492-4318-9EEF-439C7E4AAB39}" srcOrd="0" destOrd="0" presId="urn:microsoft.com/office/officeart/2005/8/layout/radial5"/>
    <dgm:cxn modelId="{36DC15B9-DD01-4D7E-9797-1A118F5F1151}" type="presOf" srcId="{57CEB5FC-0BAF-4343-B7A3-294C34CE5DA2}" destId="{20CD684A-75B6-4F2D-A1E2-E395C5FFA415}" srcOrd="0" destOrd="0" presId="urn:microsoft.com/office/officeart/2005/8/layout/radial5"/>
    <dgm:cxn modelId="{7205B6EA-5D91-4C47-8677-E1C75FAC0C5F}" srcId="{31564CEB-63F0-4912-931B-572FA2839427}" destId="{A0DAD2A9-2A2F-43C0-9346-25B465BFBD93}" srcOrd="5" destOrd="0" parTransId="{DD5BCFCC-DC20-46D4-AB08-151F59556E48}" sibTransId="{415DAC2C-E6D5-4053-B335-9E364ADE018E}"/>
    <dgm:cxn modelId="{33F6DFC5-BCAB-49B3-AFAB-2EFA4729C567}" srcId="{31564CEB-63F0-4912-931B-572FA2839427}" destId="{030E27E1-C50B-4052-B85D-DFEED8FAC30C}" srcOrd="2" destOrd="0" parTransId="{3CCE818E-2D1B-4EE9-8F5C-3447989489EF}" sibTransId="{E3E48D10-26FB-4D70-B2BB-2342C9F3F9FE}"/>
    <dgm:cxn modelId="{BD566D3F-261E-431B-92E6-2AF8730F50B2}" type="presOf" srcId="{BBB84D0B-30A6-454F-B72E-375CCFF12B12}" destId="{5EE8737E-C8EA-47EA-A350-6C588E4984D6}" srcOrd="1" destOrd="0" presId="urn:microsoft.com/office/officeart/2005/8/layout/radial5"/>
    <dgm:cxn modelId="{F57C2717-40A7-423F-B6FE-D4899214EEA5}" type="presParOf" srcId="{20CD684A-75B6-4F2D-A1E2-E395C5FFA415}" destId="{5FF09846-5F15-49D3-92B3-E507C249EE70}" srcOrd="0" destOrd="0" presId="urn:microsoft.com/office/officeart/2005/8/layout/radial5"/>
    <dgm:cxn modelId="{EF012F59-986F-4E99-82B7-0F35AB5D368D}" type="presParOf" srcId="{20CD684A-75B6-4F2D-A1E2-E395C5FFA415}" destId="{737C842E-9C19-43E9-9E78-6B44BCC0AE0C}" srcOrd="1" destOrd="0" presId="urn:microsoft.com/office/officeart/2005/8/layout/radial5"/>
    <dgm:cxn modelId="{30246F6A-3EFA-4890-8449-7A5D5FE98E5F}" type="presParOf" srcId="{737C842E-9C19-43E9-9E78-6B44BCC0AE0C}" destId="{A98D27BB-EFFB-49BF-A498-866DD81A0498}" srcOrd="0" destOrd="0" presId="urn:microsoft.com/office/officeart/2005/8/layout/radial5"/>
    <dgm:cxn modelId="{AD127941-1084-4608-9D0C-47D6AC2141AB}" type="presParOf" srcId="{20CD684A-75B6-4F2D-A1E2-E395C5FFA415}" destId="{1230E20B-27C1-4E7E-8DD4-BEAFFFF9C33C}" srcOrd="2" destOrd="0" presId="urn:microsoft.com/office/officeart/2005/8/layout/radial5"/>
    <dgm:cxn modelId="{D8C64E99-AE1D-4E63-80B4-38636496B237}" type="presParOf" srcId="{20CD684A-75B6-4F2D-A1E2-E395C5FFA415}" destId="{CEA607B9-FF65-4DAA-8612-5ADD32225A6D}" srcOrd="3" destOrd="0" presId="urn:microsoft.com/office/officeart/2005/8/layout/radial5"/>
    <dgm:cxn modelId="{8C75FED1-D68C-4D7C-A1EA-700A45BB01AE}" type="presParOf" srcId="{CEA607B9-FF65-4DAA-8612-5ADD32225A6D}" destId="{0DC42F4D-6C14-4129-A123-08123D95DF1C}" srcOrd="0" destOrd="0" presId="urn:microsoft.com/office/officeart/2005/8/layout/radial5"/>
    <dgm:cxn modelId="{F9411036-5A0D-418A-8E92-7B535CAC1352}" type="presParOf" srcId="{20CD684A-75B6-4F2D-A1E2-E395C5FFA415}" destId="{4E20C949-CD18-4423-A92B-B7B589836C48}" srcOrd="4" destOrd="0" presId="urn:microsoft.com/office/officeart/2005/8/layout/radial5"/>
    <dgm:cxn modelId="{542FEFA4-26F4-4FA2-BB99-B8AFA2206FE3}" type="presParOf" srcId="{20CD684A-75B6-4F2D-A1E2-E395C5FFA415}" destId="{D2B2296A-2E50-40FF-8DD8-DFADE8FCEFB1}" srcOrd="5" destOrd="0" presId="urn:microsoft.com/office/officeart/2005/8/layout/radial5"/>
    <dgm:cxn modelId="{0596E5C1-A129-4C8A-ACFF-9FA3350C5796}" type="presParOf" srcId="{D2B2296A-2E50-40FF-8DD8-DFADE8FCEFB1}" destId="{0835138F-7F27-48CC-AC54-0921D885120C}" srcOrd="0" destOrd="0" presId="urn:microsoft.com/office/officeart/2005/8/layout/radial5"/>
    <dgm:cxn modelId="{C5E75F47-C5DA-4908-9655-ABEA2A82A3E5}" type="presParOf" srcId="{20CD684A-75B6-4F2D-A1E2-E395C5FFA415}" destId="{61612838-08C5-4B8E-94BA-FA12244DE8DB}" srcOrd="6" destOrd="0" presId="urn:microsoft.com/office/officeart/2005/8/layout/radial5"/>
    <dgm:cxn modelId="{F9EEFED3-D00A-43B5-BB07-025567CCD086}" type="presParOf" srcId="{20CD684A-75B6-4F2D-A1E2-E395C5FFA415}" destId="{44C7563C-DC99-4663-B6FF-91E0023A6C25}" srcOrd="7" destOrd="0" presId="urn:microsoft.com/office/officeart/2005/8/layout/radial5"/>
    <dgm:cxn modelId="{D1FA20ED-EC05-4195-A9AE-E19473349E6B}" type="presParOf" srcId="{44C7563C-DC99-4663-B6FF-91E0023A6C25}" destId="{541B8059-8360-4056-A08B-20DC84BCD72D}" srcOrd="0" destOrd="0" presId="urn:microsoft.com/office/officeart/2005/8/layout/radial5"/>
    <dgm:cxn modelId="{07338D04-1651-4FEF-8029-0A5ABAFDA491}" type="presParOf" srcId="{20CD684A-75B6-4F2D-A1E2-E395C5FFA415}" destId="{FCCC59DD-864A-4F3D-84BD-BDA68E1BB6B7}" srcOrd="8" destOrd="0" presId="urn:microsoft.com/office/officeart/2005/8/layout/radial5"/>
    <dgm:cxn modelId="{50E61E61-423F-4E31-BDD1-B4E1DF27694D}" type="presParOf" srcId="{20CD684A-75B6-4F2D-A1E2-E395C5FFA415}" destId="{9E5E4207-D492-4318-9EEF-439C7E4AAB39}" srcOrd="9" destOrd="0" presId="urn:microsoft.com/office/officeart/2005/8/layout/radial5"/>
    <dgm:cxn modelId="{5FC75D2C-A5AD-41B0-B4F1-5BFCC4317187}" type="presParOf" srcId="{9E5E4207-D492-4318-9EEF-439C7E4AAB39}" destId="{5EE8737E-C8EA-47EA-A350-6C588E4984D6}" srcOrd="0" destOrd="0" presId="urn:microsoft.com/office/officeart/2005/8/layout/radial5"/>
    <dgm:cxn modelId="{5A4F79FC-A81D-4E07-B3BF-E01DDD5F05F6}" type="presParOf" srcId="{20CD684A-75B6-4F2D-A1E2-E395C5FFA415}" destId="{FADC8030-7180-4899-9C68-9FD1BC0EE4FC}" srcOrd="10" destOrd="0" presId="urn:microsoft.com/office/officeart/2005/8/layout/radial5"/>
    <dgm:cxn modelId="{1C4E050E-CF67-48FE-9992-1F9FDBE0778A}" type="presParOf" srcId="{20CD684A-75B6-4F2D-A1E2-E395C5FFA415}" destId="{8F773186-55D7-4A24-902F-19BA2C9EBD30}" srcOrd="11" destOrd="0" presId="urn:microsoft.com/office/officeart/2005/8/layout/radial5"/>
    <dgm:cxn modelId="{41BE749B-CFFC-46C1-B689-55705F4CE79C}" type="presParOf" srcId="{8F773186-55D7-4A24-902F-19BA2C9EBD30}" destId="{7B4F3CB0-CFEB-4440-9DDC-FC95B704F46B}" srcOrd="0" destOrd="0" presId="urn:microsoft.com/office/officeart/2005/8/layout/radial5"/>
    <dgm:cxn modelId="{76EE7B45-23F7-439A-B7AE-52237E6D2CDC}" type="presParOf" srcId="{20CD684A-75B6-4F2D-A1E2-E395C5FFA415}" destId="{18D526DF-E19A-4544-90BC-DFC4121CB1FD}" srcOrd="12" destOrd="0" presId="urn:microsoft.com/office/officeart/2005/8/layout/radial5"/>
    <dgm:cxn modelId="{895FEDE6-0B79-4E45-AB28-84545F358999}" type="presParOf" srcId="{20CD684A-75B6-4F2D-A1E2-E395C5FFA415}" destId="{1EED9C10-F8F2-40F5-B491-15FA82AADF55}" srcOrd="13" destOrd="0" presId="urn:microsoft.com/office/officeart/2005/8/layout/radial5"/>
    <dgm:cxn modelId="{ADB0CDFB-B457-45E9-A601-1692C8046DA8}" type="presParOf" srcId="{1EED9C10-F8F2-40F5-B491-15FA82AADF55}" destId="{9109EA4F-A23D-4F64-9ABB-5D4F28A71B57}" srcOrd="0" destOrd="0" presId="urn:microsoft.com/office/officeart/2005/8/layout/radial5"/>
    <dgm:cxn modelId="{384EF602-7634-4C16-B824-B4C846F9C51A}" type="presParOf" srcId="{20CD684A-75B6-4F2D-A1E2-E395C5FFA415}" destId="{EF35BE51-FED5-4938-BE03-3DF67BC3E4E1}" srcOrd="14" destOrd="0" presId="urn:microsoft.com/office/officeart/2005/8/layout/radial5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E31858-24F5-4057-87ED-FA78691351E2}">
      <dsp:nvSpPr>
        <dsp:cNvPr id="0" name=""/>
        <dsp:cNvSpPr/>
      </dsp:nvSpPr>
      <dsp:spPr>
        <a:xfrm>
          <a:off x="1899015" y="507164"/>
          <a:ext cx="39236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92363" y="45720"/>
              </a:lnTo>
            </a:path>
          </a:pathLst>
        </a:custGeom>
        <a:noFill/>
        <a:ln w="9525" cap="flat" cmpd="sng" algn="ctr">
          <a:solidFill>
            <a:schemeClr val="accent5">
              <a:shade val="90000"/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b="1" kern="1200"/>
        </a:p>
      </dsp:txBody>
      <dsp:txXfrm>
        <a:off x="2084622" y="550769"/>
        <a:ext cx="21148" cy="4229"/>
      </dsp:txXfrm>
    </dsp:sp>
    <dsp:sp modelId="{F72B9A60-61A8-490E-B83E-3BF66C80BF10}">
      <dsp:nvSpPr>
        <dsp:cNvPr id="0" name=""/>
        <dsp:cNvSpPr/>
      </dsp:nvSpPr>
      <dsp:spPr>
        <a:xfrm>
          <a:off x="61843" y="1193"/>
          <a:ext cx="1838971" cy="1103382"/>
        </a:xfrm>
        <a:prstGeom prst="rect">
          <a:avLst/>
        </a:prstGeom>
        <a:solidFill>
          <a:schemeClr val="accent5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«Обучение и социализация детей с ОВЗ и детей-инвалидов в инклюзивном образовательном пространстве» (4 школы)</a:t>
          </a:r>
          <a:endParaRPr lang="ru-RU" sz="1000" b="1" kern="1200" dirty="0"/>
        </a:p>
      </dsp:txBody>
      <dsp:txXfrm>
        <a:off x="61843" y="1193"/>
        <a:ext cx="1838971" cy="1103382"/>
      </dsp:txXfrm>
    </dsp:sp>
    <dsp:sp modelId="{CBF2EEA4-1996-4C6B-B4DF-C0970E250B85}">
      <dsp:nvSpPr>
        <dsp:cNvPr id="0" name=""/>
        <dsp:cNvSpPr/>
      </dsp:nvSpPr>
      <dsp:spPr>
        <a:xfrm>
          <a:off x="4160950" y="507164"/>
          <a:ext cx="39236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92363" y="45720"/>
              </a:lnTo>
            </a:path>
          </a:pathLst>
        </a:custGeom>
        <a:noFill/>
        <a:ln w="9525" cap="flat" cmpd="sng" algn="ctr">
          <a:solidFill>
            <a:schemeClr val="accent5">
              <a:shade val="90000"/>
              <a:hueOff val="66457"/>
              <a:satOff val="-1660"/>
              <a:lumOff val="7945"/>
              <a:alphaOff val="0"/>
            </a:schemeClr>
          </a:solidFill>
          <a:prstDash val="solid"/>
          <a:tailEnd type="arrow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b="1" kern="1200"/>
        </a:p>
      </dsp:txBody>
      <dsp:txXfrm>
        <a:off x="4346557" y="550769"/>
        <a:ext cx="21148" cy="4229"/>
      </dsp:txXfrm>
    </dsp:sp>
    <dsp:sp modelId="{58A3B2E3-A0CF-42E7-A8DD-83D9E7280186}">
      <dsp:nvSpPr>
        <dsp:cNvPr id="0" name=""/>
        <dsp:cNvSpPr/>
      </dsp:nvSpPr>
      <dsp:spPr>
        <a:xfrm>
          <a:off x="2323778" y="1193"/>
          <a:ext cx="1838971" cy="1103382"/>
        </a:xfrm>
        <a:prstGeom prst="rect">
          <a:avLst/>
        </a:prstGeom>
        <a:solidFill>
          <a:schemeClr val="accent5">
            <a:shade val="50000"/>
            <a:hueOff val="56216"/>
            <a:satOff val="-1243"/>
            <a:lumOff val="933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rgbClr val="002060"/>
              </a:solidFill>
            </a:rPr>
            <a:t>"Школа - центр компетенции в электронном образовании« (1 школа)</a:t>
          </a:r>
          <a:endParaRPr lang="ru-RU" sz="1000" b="1" kern="1200" dirty="0">
            <a:solidFill>
              <a:srgbClr val="002060"/>
            </a:solidFill>
          </a:endParaRPr>
        </a:p>
      </dsp:txBody>
      <dsp:txXfrm>
        <a:off x="2323778" y="1193"/>
        <a:ext cx="1838971" cy="1103382"/>
      </dsp:txXfrm>
    </dsp:sp>
    <dsp:sp modelId="{9AC22B6A-113D-4BD8-BA21-F9E16FB717EC}">
      <dsp:nvSpPr>
        <dsp:cNvPr id="0" name=""/>
        <dsp:cNvSpPr/>
      </dsp:nvSpPr>
      <dsp:spPr>
        <a:xfrm>
          <a:off x="6422885" y="507164"/>
          <a:ext cx="39236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92363" y="45720"/>
              </a:lnTo>
            </a:path>
          </a:pathLst>
        </a:custGeom>
        <a:noFill/>
        <a:ln w="9525" cap="flat" cmpd="sng" algn="ctr">
          <a:solidFill>
            <a:schemeClr val="accent5">
              <a:shade val="90000"/>
              <a:hueOff val="132914"/>
              <a:satOff val="-3321"/>
              <a:lumOff val="15891"/>
              <a:alphaOff val="0"/>
            </a:schemeClr>
          </a:solidFill>
          <a:prstDash val="solid"/>
          <a:tailEnd type="arrow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b="1" kern="1200"/>
        </a:p>
      </dsp:txBody>
      <dsp:txXfrm>
        <a:off x="6608492" y="550769"/>
        <a:ext cx="21148" cy="4229"/>
      </dsp:txXfrm>
    </dsp:sp>
    <dsp:sp modelId="{4516F702-9D86-43F8-984C-634C4F5260BC}">
      <dsp:nvSpPr>
        <dsp:cNvPr id="0" name=""/>
        <dsp:cNvSpPr/>
      </dsp:nvSpPr>
      <dsp:spPr>
        <a:xfrm>
          <a:off x="4585713" y="1193"/>
          <a:ext cx="1838971" cy="1103382"/>
        </a:xfrm>
        <a:prstGeom prst="rect">
          <a:avLst/>
        </a:prstGeom>
        <a:solidFill>
          <a:schemeClr val="accent5">
            <a:shade val="50000"/>
            <a:hueOff val="112432"/>
            <a:satOff val="-2487"/>
            <a:lumOff val="18661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rgbClr val="002060"/>
              </a:solidFill>
            </a:rPr>
            <a:t>«Информационно-библиотечный центр»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rgbClr val="002060"/>
              </a:solidFill>
            </a:rPr>
            <a:t> (1 школа)</a:t>
          </a:r>
          <a:endParaRPr lang="ru-RU" sz="1000" b="1" kern="1200" dirty="0">
            <a:solidFill>
              <a:srgbClr val="002060"/>
            </a:solidFill>
          </a:endParaRPr>
        </a:p>
      </dsp:txBody>
      <dsp:txXfrm>
        <a:off x="4585713" y="1193"/>
        <a:ext cx="1838971" cy="1103382"/>
      </dsp:txXfrm>
    </dsp:sp>
    <dsp:sp modelId="{5A3C3E67-237F-41E5-A055-514CBE731343}">
      <dsp:nvSpPr>
        <dsp:cNvPr id="0" name=""/>
        <dsp:cNvSpPr/>
      </dsp:nvSpPr>
      <dsp:spPr>
        <a:xfrm>
          <a:off x="981329" y="1102776"/>
          <a:ext cx="6785805" cy="392363"/>
        </a:xfrm>
        <a:custGeom>
          <a:avLst/>
          <a:gdLst/>
          <a:ahLst/>
          <a:cxnLst/>
          <a:rect l="0" t="0" r="0" b="0"/>
          <a:pathLst>
            <a:path>
              <a:moveTo>
                <a:pt x="6785805" y="0"/>
              </a:moveTo>
              <a:lnTo>
                <a:pt x="6785805" y="213281"/>
              </a:lnTo>
              <a:lnTo>
                <a:pt x="0" y="213281"/>
              </a:lnTo>
              <a:lnTo>
                <a:pt x="0" y="392363"/>
              </a:lnTo>
            </a:path>
          </a:pathLst>
        </a:custGeom>
        <a:noFill/>
        <a:ln w="9525" cap="flat" cmpd="sng" algn="ctr">
          <a:solidFill>
            <a:schemeClr val="accent5">
              <a:shade val="90000"/>
              <a:hueOff val="199371"/>
              <a:satOff val="-4981"/>
              <a:lumOff val="23836"/>
              <a:alphaOff val="0"/>
            </a:schemeClr>
          </a:solidFill>
          <a:prstDash val="solid"/>
          <a:tailEnd type="arrow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b="1" kern="1200"/>
        </a:p>
      </dsp:txBody>
      <dsp:txXfrm>
        <a:off x="4204257" y="1296842"/>
        <a:ext cx="339948" cy="4229"/>
      </dsp:txXfrm>
    </dsp:sp>
    <dsp:sp modelId="{ABDFD910-AA47-4ED0-BBB1-B5831A641E16}">
      <dsp:nvSpPr>
        <dsp:cNvPr id="0" name=""/>
        <dsp:cNvSpPr/>
      </dsp:nvSpPr>
      <dsp:spPr>
        <a:xfrm>
          <a:off x="6847648" y="1193"/>
          <a:ext cx="1838971" cy="1103382"/>
        </a:xfrm>
        <a:prstGeom prst="rect">
          <a:avLst/>
        </a:prstGeom>
        <a:solidFill>
          <a:schemeClr val="accent1">
            <a:lumMod val="7500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«Реализация национально-регионального компонента в урочной и внеурочной деятельности»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 (12 школ)</a:t>
          </a:r>
          <a:endParaRPr lang="ru-RU" sz="1000" b="1" kern="1200" dirty="0"/>
        </a:p>
      </dsp:txBody>
      <dsp:txXfrm>
        <a:off x="6847648" y="1193"/>
        <a:ext cx="1838971" cy="1103382"/>
      </dsp:txXfrm>
    </dsp:sp>
    <dsp:sp modelId="{7629A0C0-46B0-4B18-9BED-CDC4BAD30159}">
      <dsp:nvSpPr>
        <dsp:cNvPr id="0" name=""/>
        <dsp:cNvSpPr/>
      </dsp:nvSpPr>
      <dsp:spPr>
        <a:xfrm>
          <a:off x="1899015" y="2033511"/>
          <a:ext cx="39236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92363" y="45720"/>
              </a:lnTo>
            </a:path>
          </a:pathLst>
        </a:custGeom>
        <a:noFill/>
        <a:ln w="9525" cap="flat" cmpd="sng" algn="ctr">
          <a:solidFill>
            <a:schemeClr val="accent5">
              <a:shade val="90000"/>
              <a:hueOff val="265828"/>
              <a:satOff val="-6642"/>
              <a:lumOff val="31782"/>
              <a:alphaOff val="0"/>
            </a:schemeClr>
          </a:solidFill>
          <a:prstDash val="solid"/>
          <a:tailEnd type="arrow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b="1" kern="1200"/>
        </a:p>
      </dsp:txBody>
      <dsp:txXfrm>
        <a:off x="2084622" y="2077116"/>
        <a:ext cx="21148" cy="4229"/>
      </dsp:txXfrm>
    </dsp:sp>
    <dsp:sp modelId="{6FC3A301-A302-4444-A4EA-537D53DE7181}">
      <dsp:nvSpPr>
        <dsp:cNvPr id="0" name=""/>
        <dsp:cNvSpPr/>
      </dsp:nvSpPr>
      <dsp:spPr>
        <a:xfrm>
          <a:off x="61843" y="1527539"/>
          <a:ext cx="1838971" cy="1103382"/>
        </a:xfrm>
        <a:prstGeom prst="rect">
          <a:avLst/>
        </a:prstGeom>
        <a:solidFill>
          <a:schemeClr val="accent5">
            <a:shade val="50000"/>
            <a:hueOff val="224864"/>
            <a:satOff val="-4973"/>
            <a:lumOff val="37322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rgbClr val="002060"/>
              </a:solidFill>
            </a:rPr>
            <a:t>«Центры образования цифрового и гуманитарного профилей «Точка роста» (3 школы), «</a:t>
          </a:r>
          <a:r>
            <a:rPr lang="ru-RU" sz="1000" b="1" kern="1200" dirty="0" err="1" smtClean="0">
              <a:solidFill>
                <a:srgbClr val="002060"/>
              </a:solidFill>
            </a:rPr>
            <a:t>Доброшкола</a:t>
          </a:r>
          <a:r>
            <a:rPr lang="ru-RU" sz="1000" b="1" kern="1200" dirty="0" smtClean="0">
              <a:solidFill>
                <a:srgbClr val="002060"/>
              </a:solidFill>
            </a:rPr>
            <a:t>» - ГБОУ «Лаишевская школа-интернат» </a:t>
          </a:r>
          <a:endParaRPr lang="ru-RU" sz="1000" b="1" kern="1200" dirty="0">
            <a:solidFill>
              <a:srgbClr val="002060"/>
            </a:solidFill>
          </a:endParaRPr>
        </a:p>
      </dsp:txBody>
      <dsp:txXfrm>
        <a:off x="61843" y="1527539"/>
        <a:ext cx="1838971" cy="1103382"/>
      </dsp:txXfrm>
    </dsp:sp>
    <dsp:sp modelId="{F625308E-AC3D-4BA6-8F70-2860CD743A2B}">
      <dsp:nvSpPr>
        <dsp:cNvPr id="0" name=""/>
        <dsp:cNvSpPr/>
      </dsp:nvSpPr>
      <dsp:spPr>
        <a:xfrm>
          <a:off x="4160950" y="2033511"/>
          <a:ext cx="39236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92363" y="45720"/>
              </a:lnTo>
            </a:path>
          </a:pathLst>
        </a:custGeom>
        <a:noFill/>
        <a:ln w="9525" cap="flat" cmpd="sng" algn="ctr">
          <a:solidFill>
            <a:schemeClr val="accent5">
              <a:shade val="90000"/>
              <a:hueOff val="199371"/>
              <a:satOff val="-4981"/>
              <a:lumOff val="23836"/>
              <a:alphaOff val="0"/>
            </a:schemeClr>
          </a:solidFill>
          <a:prstDash val="solid"/>
          <a:tailEnd type="arrow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b="1" kern="1200"/>
        </a:p>
      </dsp:txBody>
      <dsp:txXfrm>
        <a:off x="4346557" y="2077116"/>
        <a:ext cx="21148" cy="4229"/>
      </dsp:txXfrm>
    </dsp:sp>
    <dsp:sp modelId="{634751F4-68AD-4DC7-992B-91FD060BFE29}">
      <dsp:nvSpPr>
        <dsp:cNvPr id="0" name=""/>
        <dsp:cNvSpPr/>
      </dsp:nvSpPr>
      <dsp:spPr>
        <a:xfrm>
          <a:off x="2323778" y="1527539"/>
          <a:ext cx="1838971" cy="1103382"/>
        </a:xfrm>
        <a:prstGeom prst="rect">
          <a:avLst/>
        </a:prstGeom>
        <a:solidFill>
          <a:schemeClr val="accent5">
            <a:shade val="50000"/>
            <a:hueOff val="224864"/>
            <a:satOff val="-4973"/>
            <a:lumOff val="37322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rgbClr val="002060"/>
              </a:solidFill>
            </a:rPr>
            <a:t>Проект «Инженерная республика» (1 школа)</a:t>
          </a:r>
          <a:endParaRPr lang="ru-RU" sz="1000" b="1" kern="1200" dirty="0">
            <a:solidFill>
              <a:srgbClr val="002060"/>
            </a:solidFill>
          </a:endParaRPr>
        </a:p>
      </dsp:txBody>
      <dsp:txXfrm>
        <a:off x="2323778" y="1527539"/>
        <a:ext cx="1838971" cy="1103382"/>
      </dsp:txXfrm>
    </dsp:sp>
    <dsp:sp modelId="{617848E9-BFB6-46E6-A570-9D35E64D7CF6}">
      <dsp:nvSpPr>
        <dsp:cNvPr id="0" name=""/>
        <dsp:cNvSpPr/>
      </dsp:nvSpPr>
      <dsp:spPr>
        <a:xfrm>
          <a:off x="6422885" y="2033511"/>
          <a:ext cx="39236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92363" y="45720"/>
              </a:lnTo>
            </a:path>
          </a:pathLst>
        </a:custGeom>
        <a:noFill/>
        <a:ln w="9525" cap="flat" cmpd="sng" algn="ctr">
          <a:solidFill>
            <a:schemeClr val="accent5">
              <a:shade val="90000"/>
              <a:hueOff val="132914"/>
              <a:satOff val="-3321"/>
              <a:lumOff val="15891"/>
              <a:alphaOff val="0"/>
            </a:schemeClr>
          </a:solidFill>
          <a:prstDash val="solid"/>
          <a:tailEnd type="arrow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b="1" kern="1200"/>
        </a:p>
      </dsp:txBody>
      <dsp:txXfrm>
        <a:off x="6608492" y="2077116"/>
        <a:ext cx="21148" cy="4229"/>
      </dsp:txXfrm>
    </dsp:sp>
    <dsp:sp modelId="{3EC7B9DA-AF11-442D-9779-D3CFA827CB05}">
      <dsp:nvSpPr>
        <dsp:cNvPr id="0" name=""/>
        <dsp:cNvSpPr/>
      </dsp:nvSpPr>
      <dsp:spPr>
        <a:xfrm>
          <a:off x="4585713" y="1527539"/>
          <a:ext cx="1838971" cy="1103382"/>
        </a:xfrm>
        <a:prstGeom prst="rect">
          <a:avLst/>
        </a:prstGeom>
        <a:solidFill>
          <a:schemeClr val="accent5">
            <a:shade val="50000"/>
            <a:hueOff val="168648"/>
            <a:satOff val="-3730"/>
            <a:lumOff val="27991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rgbClr val="002060"/>
              </a:solidFill>
            </a:rPr>
            <a:t>«Центр экологического образования» (3 школы)</a:t>
          </a:r>
          <a:endParaRPr lang="ru-RU" sz="1000" b="1" kern="1200" dirty="0">
            <a:solidFill>
              <a:srgbClr val="002060"/>
            </a:solidFill>
          </a:endParaRPr>
        </a:p>
      </dsp:txBody>
      <dsp:txXfrm>
        <a:off x="4585713" y="1527539"/>
        <a:ext cx="1838971" cy="1103382"/>
      </dsp:txXfrm>
    </dsp:sp>
    <dsp:sp modelId="{4B1D26EA-16CF-4CDA-B89B-E6D99D442656}">
      <dsp:nvSpPr>
        <dsp:cNvPr id="0" name=""/>
        <dsp:cNvSpPr/>
      </dsp:nvSpPr>
      <dsp:spPr>
        <a:xfrm>
          <a:off x="981329" y="2629122"/>
          <a:ext cx="6785805" cy="392363"/>
        </a:xfrm>
        <a:custGeom>
          <a:avLst/>
          <a:gdLst/>
          <a:ahLst/>
          <a:cxnLst/>
          <a:rect l="0" t="0" r="0" b="0"/>
          <a:pathLst>
            <a:path>
              <a:moveTo>
                <a:pt x="6785805" y="0"/>
              </a:moveTo>
              <a:lnTo>
                <a:pt x="6785805" y="213281"/>
              </a:lnTo>
              <a:lnTo>
                <a:pt x="0" y="213281"/>
              </a:lnTo>
              <a:lnTo>
                <a:pt x="0" y="392363"/>
              </a:lnTo>
            </a:path>
          </a:pathLst>
        </a:custGeom>
        <a:noFill/>
        <a:ln w="9525" cap="flat" cmpd="sng" algn="ctr">
          <a:solidFill>
            <a:schemeClr val="accent5">
              <a:shade val="90000"/>
              <a:hueOff val="66457"/>
              <a:satOff val="-1660"/>
              <a:lumOff val="7945"/>
              <a:alphaOff val="0"/>
            </a:schemeClr>
          </a:solidFill>
          <a:prstDash val="solid"/>
          <a:tailEnd type="arrow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b="1" kern="1200"/>
        </a:p>
      </dsp:txBody>
      <dsp:txXfrm>
        <a:off x="4204257" y="2823189"/>
        <a:ext cx="339948" cy="4229"/>
      </dsp:txXfrm>
    </dsp:sp>
    <dsp:sp modelId="{BDCA5FB1-911F-4C9D-BB82-830CB8C149DA}">
      <dsp:nvSpPr>
        <dsp:cNvPr id="0" name=""/>
        <dsp:cNvSpPr/>
      </dsp:nvSpPr>
      <dsp:spPr>
        <a:xfrm>
          <a:off x="6847648" y="1527539"/>
          <a:ext cx="1838971" cy="1103382"/>
        </a:xfrm>
        <a:prstGeom prst="rect">
          <a:avLst/>
        </a:prstGeom>
        <a:solidFill>
          <a:schemeClr val="accent5">
            <a:shade val="50000"/>
            <a:hueOff val="112432"/>
            <a:satOff val="-2487"/>
            <a:lumOff val="18661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rgbClr val="002060"/>
              </a:solidFill>
            </a:rPr>
            <a:t>«Федеральная </a:t>
          </a:r>
          <a:r>
            <a:rPr lang="ru-RU" sz="1000" b="1" kern="1200" dirty="0" err="1" smtClean="0">
              <a:solidFill>
                <a:srgbClr val="002060"/>
              </a:solidFill>
            </a:rPr>
            <a:t>стажировочная</a:t>
          </a:r>
          <a:r>
            <a:rPr lang="ru-RU" sz="1000" b="1" kern="1200" dirty="0" smtClean="0">
              <a:solidFill>
                <a:srgbClr val="002060"/>
              </a:solidFill>
            </a:rPr>
            <a:t> площадка»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rgbClr val="002060"/>
              </a:solidFill>
            </a:rPr>
            <a:t> (1 школа)</a:t>
          </a:r>
          <a:endParaRPr lang="ru-RU" sz="1000" b="1" kern="1200" dirty="0">
            <a:solidFill>
              <a:srgbClr val="002060"/>
            </a:solidFill>
          </a:endParaRPr>
        </a:p>
      </dsp:txBody>
      <dsp:txXfrm>
        <a:off x="6847648" y="1527539"/>
        <a:ext cx="1838971" cy="1103382"/>
      </dsp:txXfrm>
    </dsp:sp>
    <dsp:sp modelId="{A4DC4EA9-DBE3-49E3-A5EB-7A65743605D8}">
      <dsp:nvSpPr>
        <dsp:cNvPr id="0" name=""/>
        <dsp:cNvSpPr/>
      </dsp:nvSpPr>
      <dsp:spPr>
        <a:xfrm>
          <a:off x="61843" y="3053885"/>
          <a:ext cx="1838971" cy="1103382"/>
        </a:xfrm>
        <a:prstGeom prst="rect">
          <a:avLst/>
        </a:prstGeom>
        <a:solidFill>
          <a:schemeClr val="accent5">
            <a:shade val="50000"/>
            <a:hueOff val="56216"/>
            <a:satOff val="-1243"/>
            <a:lumOff val="933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rgbClr val="002060"/>
              </a:solidFill>
            </a:rPr>
            <a:t>«</a:t>
          </a:r>
          <a:r>
            <a:rPr lang="ru-RU" sz="1000" b="1" kern="1200" dirty="0" err="1" smtClean="0">
              <a:solidFill>
                <a:srgbClr val="002060"/>
              </a:solidFill>
            </a:rPr>
            <a:t>Стажировочные</a:t>
          </a:r>
          <a:r>
            <a:rPr lang="ru-RU" sz="1000" b="1" kern="1200" dirty="0" smtClean="0">
              <a:solidFill>
                <a:srgbClr val="002060"/>
              </a:solidFill>
            </a:rPr>
            <a:t> площадки РТ при КФУ, ИРО РТ» (5 школ)</a:t>
          </a:r>
          <a:endParaRPr lang="ru-RU" sz="1000" b="1" kern="1200" dirty="0">
            <a:solidFill>
              <a:srgbClr val="002060"/>
            </a:solidFill>
          </a:endParaRPr>
        </a:p>
      </dsp:txBody>
      <dsp:txXfrm>
        <a:off x="61843" y="3053885"/>
        <a:ext cx="1838971" cy="11033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F09846-5F15-49D3-92B3-E507C249EE70}">
      <dsp:nvSpPr>
        <dsp:cNvPr id="0" name=""/>
        <dsp:cNvSpPr/>
      </dsp:nvSpPr>
      <dsp:spPr>
        <a:xfrm>
          <a:off x="3922989" y="1547133"/>
          <a:ext cx="1348159" cy="134815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latin typeface="Times New Roman" pitchFamily="18" charset="0"/>
              <a:cs typeface="Times New Roman" pitchFamily="18" charset="0"/>
            </a:rPr>
            <a:t>Направления работы</a:t>
          </a:r>
          <a:endParaRPr lang="ru-RU" sz="11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120422" y="1744566"/>
        <a:ext cx="953293" cy="953293"/>
      </dsp:txXfrm>
    </dsp:sp>
    <dsp:sp modelId="{737C842E-9C19-43E9-9E78-6B44BCC0AE0C}">
      <dsp:nvSpPr>
        <dsp:cNvPr id="0" name=""/>
        <dsp:cNvSpPr/>
      </dsp:nvSpPr>
      <dsp:spPr>
        <a:xfrm rot="16200000">
          <a:off x="4451732" y="1058634"/>
          <a:ext cx="290674" cy="5307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solidFill>
            <a:schemeClr val="accent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 dirty="0"/>
        </a:p>
      </dsp:txBody>
      <dsp:txXfrm>
        <a:off x="4495333" y="1208385"/>
        <a:ext cx="203472" cy="318451"/>
      </dsp:txXfrm>
    </dsp:sp>
    <dsp:sp modelId="{1230E20B-27C1-4E7E-8DD4-BEAFFFF9C33C}">
      <dsp:nvSpPr>
        <dsp:cNvPr id="0" name=""/>
        <dsp:cNvSpPr/>
      </dsp:nvSpPr>
      <dsp:spPr>
        <a:xfrm>
          <a:off x="4016346" y="49245"/>
          <a:ext cx="1161445" cy="103783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err="1" smtClean="0">
              <a:latin typeface="Times New Roman" pitchFamily="18" charset="0"/>
              <a:cs typeface="Times New Roman" pitchFamily="18" charset="0"/>
            </a:rPr>
            <a:t>Межрегиональ</a:t>
          </a:r>
          <a:r>
            <a:rPr lang="ru-RU" sz="800" kern="1200" dirty="0" smtClean="0">
              <a:latin typeface="Times New Roman" pitchFamily="18" charset="0"/>
              <a:cs typeface="Times New Roman" pitchFamily="18" charset="0"/>
            </a:rPr>
            <a:t>-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smtClean="0">
              <a:latin typeface="Times New Roman" pitchFamily="18" charset="0"/>
              <a:cs typeface="Times New Roman" pitchFamily="18" charset="0"/>
            </a:rPr>
            <a:t>ное </a:t>
          </a:r>
          <a:r>
            <a:rPr lang="ru-RU" sz="800" b="1" kern="1200" dirty="0" smtClean="0">
              <a:latin typeface="Times New Roman" pitchFamily="18" charset="0"/>
              <a:cs typeface="Times New Roman" pitchFamily="18" charset="0"/>
            </a:rPr>
            <a:t>сотрудничество</a:t>
          </a:r>
          <a:endParaRPr lang="ru-RU" sz="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186436" y="201233"/>
        <a:ext cx="821265" cy="733862"/>
      </dsp:txXfrm>
    </dsp:sp>
    <dsp:sp modelId="{CEA607B9-FF65-4DAA-8612-5ADD32225A6D}">
      <dsp:nvSpPr>
        <dsp:cNvPr id="0" name=""/>
        <dsp:cNvSpPr/>
      </dsp:nvSpPr>
      <dsp:spPr>
        <a:xfrm rot="19285714">
          <a:off x="5156989" y="1391136"/>
          <a:ext cx="296384" cy="5307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solidFill>
            <a:schemeClr val="accent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 dirty="0"/>
        </a:p>
      </dsp:txBody>
      <dsp:txXfrm>
        <a:off x="5166688" y="1525005"/>
        <a:ext cx="207469" cy="318451"/>
      </dsp:txXfrm>
    </dsp:sp>
    <dsp:sp modelId="{4E20C949-CD18-4423-A92B-B7B589836C48}">
      <dsp:nvSpPr>
        <dsp:cNvPr id="0" name=""/>
        <dsp:cNvSpPr/>
      </dsp:nvSpPr>
      <dsp:spPr>
        <a:xfrm>
          <a:off x="5388092" y="689173"/>
          <a:ext cx="1002762" cy="1002762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latin typeface="Times New Roman" pitchFamily="18" charset="0"/>
              <a:cs typeface="Times New Roman" pitchFamily="18" charset="0"/>
            </a:rPr>
            <a:t>Работа с одаренными детьми</a:t>
          </a:r>
          <a:endParaRPr lang="ru-RU" sz="1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534943" y="836024"/>
        <a:ext cx="709060" cy="709060"/>
      </dsp:txXfrm>
    </dsp:sp>
    <dsp:sp modelId="{D2B2296A-2E50-40FF-8DD8-DFADE8FCEFB1}">
      <dsp:nvSpPr>
        <dsp:cNvPr id="0" name=""/>
        <dsp:cNvSpPr/>
      </dsp:nvSpPr>
      <dsp:spPr>
        <a:xfrm rot="563359">
          <a:off x="5383778" y="2122097"/>
          <a:ext cx="437503" cy="5307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solidFill>
            <a:schemeClr val="accent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 dirty="0"/>
        </a:p>
      </dsp:txBody>
      <dsp:txXfrm>
        <a:off x="5384657" y="2217541"/>
        <a:ext cx="306252" cy="318451"/>
      </dsp:txXfrm>
    </dsp:sp>
    <dsp:sp modelId="{61612838-08C5-4B8E-94BA-FA12244DE8DB}">
      <dsp:nvSpPr>
        <dsp:cNvPr id="0" name=""/>
        <dsp:cNvSpPr/>
      </dsp:nvSpPr>
      <dsp:spPr>
        <a:xfrm>
          <a:off x="5957280" y="2027659"/>
          <a:ext cx="1002762" cy="1002762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t-RU" sz="1000" b="1" kern="1200" dirty="0" smtClean="0">
              <a:latin typeface="Times New Roman" pitchFamily="18" charset="0"/>
              <a:cs typeface="Times New Roman" pitchFamily="18" charset="0"/>
            </a:rPr>
            <a:t>Участие в </a:t>
          </a:r>
          <a:r>
            <a:rPr lang="tt-RU" sz="1000" kern="1200" dirty="0" smtClean="0">
              <a:latin typeface="Times New Roman" pitchFamily="18" charset="0"/>
              <a:cs typeface="Times New Roman" pitchFamily="18" charset="0"/>
            </a:rPr>
            <a:t>профессиональных</a:t>
          </a:r>
          <a:r>
            <a:rPr lang="tt-RU" sz="1000" b="1" kern="1200" dirty="0" smtClean="0">
              <a:latin typeface="Times New Roman" pitchFamily="18" charset="0"/>
              <a:cs typeface="Times New Roman" pitchFamily="18" charset="0"/>
            </a:rPr>
            <a:t> конкурсах, повышение  квалификации</a:t>
          </a:r>
          <a:endParaRPr lang="ru-RU" sz="1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104131" y="2174510"/>
        <a:ext cx="709060" cy="709060"/>
      </dsp:txXfrm>
    </dsp:sp>
    <dsp:sp modelId="{44C7563C-DC99-4663-B6FF-91E0023A6C25}">
      <dsp:nvSpPr>
        <dsp:cNvPr id="0" name=""/>
        <dsp:cNvSpPr/>
      </dsp:nvSpPr>
      <dsp:spPr>
        <a:xfrm rot="3857143">
          <a:off x="4837699" y="2781687"/>
          <a:ext cx="314157" cy="5307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solidFill>
            <a:schemeClr val="accent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 dirty="0"/>
        </a:p>
      </dsp:txBody>
      <dsp:txXfrm>
        <a:off x="4864376" y="2845380"/>
        <a:ext cx="219910" cy="318451"/>
      </dsp:txXfrm>
    </dsp:sp>
    <dsp:sp modelId="{FCCC59DD-864A-4F3D-84BD-BDA68E1BB6B7}">
      <dsp:nvSpPr>
        <dsp:cNvPr id="0" name=""/>
        <dsp:cNvSpPr/>
      </dsp:nvSpPr>
      <dsp:spPr>
        <a:xfrm>
          <a:off x="4845017" y="3229373"/>
          <a:ext cx="938565" cy="96236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smtClean="0">
              <a:latin typeface="Times New Roman" pitchFamily="18" charset="0"/>
              <a:cs typeface="Times New Roman" pitchFamily="18" charset="0"/>
            </a:rPr>
            <a:t>Информационно- аналитическая</a:t>
          </a:r>
          <a:r>
            <a:rPr lang="ru-RU" sz="8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800" b="1" kern="1200" dirty="0" err="1" smtClean="0">
              <a:latin typeface="Times New Roman" pitchFamily="18" charset="0"/>
              <a:cs typeface="Times New Roman" pitchFamily="18" charset="0"/>
            </a:rPr>
            <a:t>деятельност</a:t>
          </a:r>
          <a:r>
            <a:rPr lang="tt-RU" sz="800" b="1" kern="1200" dirty="0" smtClean="0">
              <a:latin typeface="Times New Roman" pitchFamily="18" charset="0"/>
              <a:cs typeface="Times New Roman" pitchFamily="18" charset="0"/>
            </a:rPr>
            <a:t>ь</a:t>
          </a:r>
          <a:endParaRPr lang="ru-RU" sz="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982467" y="3370309"/>
        <a:ext cx="663665" cy="680497"/>
      </dsp:txXfrm>
    </dsp:sp>
    <dsp:sp modelId="{9E5E4207-D492-4318-9EEF-439C7E4AAB39}">
      <dsp:nvSpPr>
        <dsp:cNvPr id="0" name=""/>
        <dsp:cNvSpPr/>
      </dsp:nvSpPr>
      <dsp:spPr>
        <a:xfrm rot="6942857">
          <a:off x="4049528" y="2775314"/>
          <a:ext cx="305803" cy="5307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solidFill>
            <a:schemeClr val="accent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 dirty="0"/>
        </a:p>
      </dsp:txBody>
      <dsp:txXfrm rot="10800000">
        <a:off x="4115301" y="2840136"/>
        <a:ext cx="214062" cy="318451"/>
      </dsp:txXfrm>
    </dsp:sp>
    <dsp:sp modelId="{FADC8030-7180-4899-9C68-9FD1BC0EE4FC}">
      <dsp:nvSpPr>
        <dsp:cNvPr id="0" name=""/>
        <dsp:cNvSpPr/>
      </dsp:nvSpPr>
      <dsp:spPr>
        <a:xfrm>
          <a:off x="3381739" y="3218155"/>
          <a:ext cx="996199" cy="98480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latin typeface="Times New Roman" pitchFamily="18" charset="0"/>
              <a:cs typeface="Times New Roman" pitchFamily="18" charset="0"/>
            </a:rPr>
            <a:t>Организационно-методическая деятельность</a:t>
          </a:r>
          <a:endParaRPr lang="ru-RU" sz="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527629" y="3362376"/>
        <a:ext cx="704419" cy="696362"/>
      </dsp:txXfrm>
    </dsp:sp>
    <dsp:sp modelId="{8F773186-55D7-4A24-902F-19BA2C9EBD30}">
      <dsp:nvSpPr>
        <dsp:cNvPr id="0" name=""/>
        <dsp:cNvSpPr/>
      </dsp:nvSpPr>
      <dsp:spPr>
        <a:xfrm rot="10028571">
          <a:off x="3606013" y="2151965"/>
          <a:ext cx="263524" cy="5307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solidFill>
            <a:schemeClr val="accent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 dirty="0"/>
        </a:p>
      </dsp:txBody>
      <dsp:txXfrm rot="10800000">
        <a:off x="3684079" y="2249319"/>
        <a:ext cx="184467" cy="318451"/>
      </dsp:txXfrm>
    </dsp:sp>
    <dsp:sp modelId="{18D526DF-E19A-4544-90BC-DFC4121CB1FD}">
      <dsp:nvSpPr>
        <dsp:cNvPr id="0" name=""/>
        <dsp:cNvSpPr/>
      </dsp:nvSpPr>
      <dsp:spPr>
        <a:xfrm>
          <a:off x="2433947" y="2037531"/>
          <a:ext cx="1103039" cy="110303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latin typeface="Times New Roman" pitchFamily="18" charset="0"/>
              <a:cs typeface="Times New Roman" pitchFamily="18" charset="0"/>
            </a:rPr>
            <a:t>Обобщение</a:t>
          </a:r>
          <a:r>
            <a:rPr lang="ru-RU" sz="1000" b="1" kern="1200" dirty="0" smtClean="0">
              <a:latin typeface="Times New Roman" pitchFamily="18" charset="0"/>
              <a:cs typeface="Times New Roman" pitchFamily="18" charset="0"/>
            </a:rPr>
            <a:t> и распространение опыта работы педагогов</a:t>
          </a:r>
          <a:endParaRPr lang="ru-RU" sz="1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595483" y="2199067"/>
        <a:ext cx="779967" cy="779967"/>
      </dsp:txXfrm>
    </dsp:sp>
    <dsp:sp modelId="{1EED9C10-F8F2-40F5-B491-15FA82AADF55}">
      <dsp:nvSpPr>
        <dsp:cNvPr id="0" name=""/>
        <dsp:cNvSpPr/>
      </dsp:nvSpPr>
      <dsp:spPr>
        <a:xfrm rot="13114286">
          <a:off x="3774996" y="1406298"/>
          <a:ext cx="265946" cy="5307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solidFill>
            <a:schemeClr val="accent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 dirty="0"/>
        </a:p>
      </dsp:txBody>
      <dsp:txXfrm rot="10800000">
        <a:off x="3846077" y="1537320"/>
        <a:ext cx="186162" cy="318451"/>
      </dsp:txXfrm>
    </dsp:sp>
    <dsp:sp modelId="{EF35BE51-FED5-4938-BE03-3DF67BC3E4E1}">
      <dsp:nvSpPr>
        <dsp:cNvPr id="0" name=""/>
        <dsp:cNvSpPr/>
      </dsp:nvSpPr>
      <dsp:spPr>
        <a:xfrm>
          <a:off x="2753144" y="639034"/>
          <a:ext cx="1103039" cy="110303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t-RU" sz="800" b="1" kern="1200" dirty="0" smtClean="0">
              <a:latin typeface="Times New Roman" pitchFamily="18" charset="0"/>
              <a:cs typeface="Times New Roman" pitchFamily="18" charset="0"/>
            </a:rPr>
            <a:t>Создание условий для обучения и </a:t>
          </a:r>
          <a:r>
            <a:rPr lang="tt-RU" sz="800" kern="1200" dirty="0" smtClean="0">
              <a:latin typeface="Times New Roman" pitchFamily="18" charset="0"/>
              <a:cs typeface="Times New Roman" pitchFamily="18" charset="0"/>
            </a:rPr>
            <a:t>воспитания</a:t>
          </a:r>
          <a:r>
            <a:rPr lang="tt-RU" sz="800" b="1" kern="1200" dirty="0" smtClean="0">
              <a:latin typeface="Times New Roman" pitchFamily="18" charset="0"/>
              <a:cs typeface="Times New Roman" pitchFamily="18" charset="0"/>
            </a:rPr>
            <a:t> на родном языке</a:t>
          </a:r>
          <a:endParaRPr lang="ru-RU" sz="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914680" y="800570"/>
        <a:ext cx="779967" cy="7799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0.51571</cdr:x>
      <cdr:y>0.22326</cdr:y>
    </cdr:from>
    <cdr:to>
      <cdr:x>1</cdr:x>
      <cdr:y>0.34729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833980" y="638784"/>
          <a:ext cx="1722250" cy="3548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30 чел.- красный 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0.52892</cdr:x>
      <cdr:y>0.2126</cdr:y>
    </cdr:from>
    <cdr:to>
      <cdr:x>0.96074</cdr:x>
      <cdr:y>0.34091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783180" y="587984"/>
          <a:ext cx="1455821" cy="3548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16 чел.- медаль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44BD68-A285-47B3-BE2F-4197B6F6E9D5}" type="datetimeFigureOut">
              <a:rPr lang="ru-RU" smtClean="0"/>
              <a:t>24.06.2020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7861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975" y="4759325"/>
            <a:ext cx="5510213" cy="45100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BA18B4-9CB0-4577-AD66-E15A8E85A4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8903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BA18B4-9CB0-4577-AD66-E15A8E85A482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30859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BACA8D-7B95-465A-AC9B-351C6E30C85D}" type="slidenum">
              <a:rPr lang="ru-RU" smtClean="0">
                <a:solidFill>
                  <a:prstClr val="black"/>
                </a:solidFill>
              </a:rPr>
              <a:pPr/>
              <a:t>12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3133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53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395813C-858C-4984-906B-3E4606C2981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24.06.2020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C9EDB9-ADCC-4D77-97A7-2C18C1787D0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6413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20437D5-A12E-4663-A144-71526808A61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24.06.2020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33BE95-4353-4DC6-BABF-E8D2B5F7160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236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1192D89-188A-4A09-B1E1-C48C523C096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24.06.2020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6839F-DD27-4701-A9D6-7BE092B1A27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9241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0B2A40-F769-4C26-AD31-E3C36E216B0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24.06.2020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D8E757-5C37-4A7B-BC9E-631D5FA56FE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7085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5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5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F60D118-BDDC-47DB-B8F8-674A1F92B77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24.06.2020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4D5A95-1065-4404-A5DC-C5B368D7903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6432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5D0DC4F-9838-41A9-94F3-32ABF65013A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24.06.2020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6EE0D6-FDC3-467E-8B1F-3C9EB588F7B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1566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2254049-7009-4DDC-9C49-6468B806583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24.06.2020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6278BB-774E-4C25-82CF-F8C4916B58B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067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822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93B12B-88AE-40D4-9903-44719555D29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24.06.2020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ECBECD-440B-40CF-B862-5B7E9E681F7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58399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8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2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37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DBD828A-C7D9-4297-95C9-4EA65CE6D46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24.06.2020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0E6347-3E42-4C2E-B0F3-AA2991BF995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1572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CC9EB31-768C-4782-B357-1CE424F7A3B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24.06.2020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C850C2-84A3-4FEC-A362-9129D48ABE2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8670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8CDAD86-94D6-4AE0-A22C-C7720AF9D21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24.06.2020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D5E396-F1D4-409A-81AA-693049995BE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20238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31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A27E97-C126-4C02-85E5-3EC644EDDC7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24.06.2020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9CDA83-3F25-4230-BB35-768607AA6AE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34148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C075E9-BFD6-4839-9848-132DF2C0B08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24.06.2020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C77F7B-DC51-47DA-A3F8-693F1DE98B0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8136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D86B2D-BECE-4452-98AB-207A63E2880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24.06.2020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0E348D-2184-46D5-BD3F-DF28C9B5DC9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5177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89164B-5501-4DCB-8DCB-618A5FF4F08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24.06.2020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ADAC49-13E1-4CE3-A906-65C53939463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2454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4C7717-1D7F-4ED8-A488-B26DAE2CC4E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24.06.2020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CD5F86-9864-4448-AF15-3B96A2658AC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56254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2873E4-EA39-4329-94C5-A046D162E11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24.06.2020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7AAEF3-606C-46AA-9ABA-8FDACDC7333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261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60C8B0-8D9C-4276-9045-0A3B0F248B4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24.06.2020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025F69-A6F2-4380-8D01-B765F17F83A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823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80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F7806-6806-42A4-AF8E-F612AD47771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24.06.2020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F6764B-7F3C-492F-B65C-6DE9C87145C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80880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1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C28F19-F9FD-487E-9AC7-A4E1ED2283D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24.06.2020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66C31-DAD3-4143-A4C5-78BCD49E99A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67271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73AE1E-64B1-46C8-A946-990D38ED32F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24.06.2020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37B040-9964-45E4-BCA7-1ED0E2C371D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50980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65B5A1-7E27-48A7-8FDF-D0F88C3FCC1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24.06.2020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37B958-BE31-4CAC-AF68-68B86F30190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1364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200151"/>
            <a:ext cx="8229600" cy="3394472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2E76C9-8C91-458B-9747-2FAD5B35309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397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коллаж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2000" y="186471"/>
            <a:ext cx="9000000" cy="495703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91519"/>
            <a:ext cx="7772400" cy="1102519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>
              <a:defRPr sz="8000" b="1" i="0" cap="none" spc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omantica script" pitchFamily="66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608339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rgbClr val="A123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24.06.2020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11938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 cstate="print">
            <a:lum/>
          </a:blip>
          <a:srcRect/>
          <a:stretch>
            <a:fillRect l="-1000" t="-2000" r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24.06.2020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82457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24.06.2020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05286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24.06.2020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16644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24.06.2020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50756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24.06.2020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Рисунок 5" descr="834f21980129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rot="16200000">
            <a:off x="329209" y="3664215"/>
            <a:ext cx="1185437" cy="1700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5666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24.06.2020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676986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9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24.06.2020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54234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1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24.06.2020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3518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24.06.2020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145873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24.06.2020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5073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38" tIns="45719" rIns="91438" bIns="45719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78">
              <a:defRPr/>
            </a:pPr>
            <a:fld id="{3790E2F7-5962-49AD-AC34-66055C658BA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>
                <a:defRPr/>
              </a:pPr>
              <a:t>24.06.2020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78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78">
              <a:defRPr/>
            </a:pPr>
            <a:fld id="{2C68C8C9-4F81-4977-87D0-12133ED0619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722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7" r:id="rId1"/>
    <p:sldLayoutId id="2147483968" r:id="rId2"/>
    <p:sldLayoutId id="2147483969" r:id="rId3"/>
    <p:sldLayoutId id="2147483970" r:id="rId4"/>
    <p:sldLayoutId id="2147483971" r:id="rId5"/>
    <p:sldLayoutId id="2147483972" r:id="rId6"/>
    <p:sldLayoutId id="2147483973" r:id="rId7"/>
    <p:sldLayoutId id="2147483974" r:id="rId8"/>
    <p:sldLayoutId id="2147483975" r:id="rId9"/>
    <p:sldLayoutId id="2147483976" r:id="rId10"/>
    <p:sldLayoutId id="2147483977" r:id="rId11"/>
  </p:sldLayoutIdLst>
  <p:txStyles>
    <p:titleStyle>
      <a:lvl1pPr algn="ctr" defTabSz="914378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2" indent="-342892" algn="l" defTabSz="91437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1" indent="-285743" algn="l" defTabSz="914378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8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8" indent="-228594" algn="l" defTabSz="914378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14400">
              <a:defRPr/>
            </a:pPr>
            <a:fld id="{48BC1713-CEC5-41FB-8FEB-B163479288F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 defTabSz="914400">
                <a:defRPr/>
              </a:pPr>
              <a:t>24.06.2020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14400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14400">
              <a:defRPr/>
            </a:pPr>
            <a:fld id="{F9E6B05F-89B5-44D3-891E-EE3F9A59F20B}" type="slidenum">
              <a:rPr lang="ru-RU">
                <a:solidFill>
                  <a:prstClr val="black">
                    <a:tint val="75000"/>
                  </a:prstClr>
                </a:solidFill>
              </a:rPr>
              <a:pPr defTabSz="914400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3851275" y="4954816"/>
            <a:ext cx="1245854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dirty="0">
                <a:solidFill>
                  <a:prstClr val="white">
                    <a:lumMod val="75000"/>
                  </a:prstClr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FokinaLida.75@mail.ru</a:t>
            </a:r>
            <a:endParaRPr lang="en-US" sz="800" dirty="0">
              <a:solidFill>
                <a:prstClr val="white">
                  <a:lumMod val="7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9400" y="141697"/>
            <a:ext cx="8785225" cy="4860131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ru-RU" sz="1800">
              <a:solidFill>
                <a:prstClr val="white"/>
              </a:solidFill>
            </a:endParaRPr>
          </a:p>
        </p:txBody>
      </p:sp>
      <p:pic>
        <p:nvPicPr>
          <p:cNvPr id="1033" name="Picture 11" descr="http://img-fotki.yandex.ru/get/5302/svetlera.16c/0_56627_e4879b7e_XL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2" y="141687"/>
            <a:ext cx="2600325" cy="1835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1" descr="http://img-fotki.yandex.ru/get/5302/svetlera.16c/0_56627_e4879b7e_XL.jp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141687"/>
            <a:ext cx="2601912" cy="1835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 descr="http://img-fotki.yandex.ru/get/5302/svetlera.16c/0_56627_e4879b7e_XL.jp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3165873"/>
            <a:ext cx="2601912" cy="1835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11" descr="http://img-fotki.yandex.ru/get/5302/svetlera.16c/0_56627_e4879b7e_XL.jp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2" y="3165873"/>
            <a:ext cx="2600325" cy="1835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3462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1" r:id="rId1"/>
    <p:sldLayoutId id="2147483992" r:id="rId2"/>
    <p:sldLayoutId id="2147483993" r:id="rId3"/>
    <p:sldLayoutId id="2147483994" r:id="rId4"/>
    <p:sldLayoutId id="2147483995" r:id="rId5"/>
    <p:sldLayoutId id="2147483996" r:id="rId6"/>
    <p:sldLayoutId id="2147483997" r:id="rId7"/>
    <p:sldLayoutId id="2147483998" r:id="rId8"/>
    <p:sldLayoutId id="2147483999" r:id="rId9"/>
    <p:sldLayoutId id="2147484000" r:id="rId10"/>
    <p:sldLayoutId id="2147484001" r:id="rId11"/>
    <p:sldLayoutId id="2147484002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00"/>
              <a:t>24.06.2020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280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4" r:id="rId1"/>
    <p:sldLayoutId id="2147484005" r:id="rId2"/>
    <p:sldLayoutId id="2147484006" r:id="rId3"/>
    <p:sldLayoutId id="2147484007" r:id="rId4"/>
    <p:sldLayoutId id="2147484008" r:id="rId5"/>
    <p:sldLayoutId id="2147484009" r:id="rId6"/>
    <p:sldLayoutId id="2147484010" r:id="rId7"/>
    <p:sldLayoutId id="2147484011" r:id="rId8"/>
    <p:sldLayoutId id="2147484012" r:id="rId9"/>
    <p:sldLayoutId id="2147484013" r:id="rId10"/>
    <p:sldLayoutId id="214748401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10" Type="http://schemas.openxmlformats.org/officeDocument/2006/relationships/image" Target="../media/image13.png"/><Relationship Id="rId4" Type="http://schemas.openxmlformats.org/officeDocument/2006/relationships/image" Target="../media/image16.jpeg"/><Relationship Id="rId9" Type="http://schemas.openxmlformats.org/officeDocument/2006/relationships/image" Target="../media/image2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13" Type="http://schemas.openxmlformats.org/officeDocument/2006/relationships/image" Target="../media/image31.png"/><Relationship Id="rId3" Type="http://schemas.microsoft.com/office/2007/relationships/hdphoto" Target="../media/hdphoto2.wdp"/><Relationship Id="rId7" Type="http://schemas.openxmlformats.org/officeDocument/2006/relationships/image" Target="../media/image25.jpeg"/><Relationship Id="rId12" Type="http://schemas.openxmlformats.org/officeDocument/2006/relationships/image" Target="../media/image30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4.jpeg"/><Relationship Id="rId11" Type="http://schemas.openxmlformats.org/officeDocument/2006/relationships/image" Target="../media/image29.jpeg"/><Relationship Id="rId5" Type="http://schemas.openxmlformats.org/officeDocument/2006/relationships/image" Target="../media/image23.jpeg"/><Relationship Id="rId10" Type="http://schemas.openxmlformats.org/officeDocument/2006/relationships/image" Target="../media/image28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emf"/><Relationship Id="rId13" Type="http://schemas.openxmlformats.org/officeDocument/2006/relationships/image" Target="../media/image11.png"/><Relationship Id="rId3" Type="http://schemas.openxmlformats.org/officeDocument/2006/relationships/image" Target="../media/image14.jpg"/><Relationship Id="rId7" Type="http://schemas.openxmlformats.org/officeDocument/2006/relationships/image" Target="../media/image35.png"/><Relationship Id="rId12" Type="http://schemas.openxmlformats.org/officeDocument/2006/relationships/image" Target="../media/image4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4.jpeg"/><Relationship Id="rId11" Type="http://schemas.openxmlformats.org/officeDocument/2006/relationships/image" Target="../media/image39.jpeg"/><Relationship Id="rId5" Type="http://schemas.openxmlformats.org/officeDocument/2006/relationships/image" Target="../media/image33.jpeg"/><Relationship Id="rId10" Type="http://schemas.openxmlformats.org/officeDocument/2006/relationships/image" Target="../media/image38.jpeg"/><Relationship Id="rId4" Type="http://schemas.openxmlformats.org/officeDocument/2006/relationships/image" Target="../media/image32.png"/><Relationship Id="rId9" Type="http://schemas.openxmlformats.org/officeDocument/2006/relationships/image" Target="../media/image37.jpeg"/><Relationship Id="rId14" Type="http://schemas.openxmlformats.org/officeDocument/2006/relationships/image" Target="../media/image41.jpe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7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7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microsoft.com/office/2007/relationships/hdphoto" Target="../media/hdphoto2.wdp"/><Relationship Id="rId7" Type="http://schemas.openxmlformats.org/officeDocument/2006/relationships/image" Target="../media/image4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microsoft.com/office/2007/relationships/hdphoto" Target="../media/hdphoto2.wdp"/><Relationship Id="rId7" Type="http://schemas.openxmlformats.org/officeDocument/2006/relationships/diagramColors" Target="../diagrams/colors1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5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openxmlformats.org/officeDocument/2006/relationships/image" Target="../media/image52.jpeg"/><Relationship Id="rId3" Type="http://schemas.openxmlformats.org/officeDocument/2006/relationships/image" Target="../media/image47.gif"/><Relationship Id="rId7" Type="http://schemas.openxmlformats.org/officeDocument/2006/relationships/diagramColors" Target="../diagrams/colors2.xml"/><Relationship Id="rId12" Type="http://schemas.openxmlformats.org/officeDocument/2006/relationships/image" Target="../media/image51.jpeg"/><Relationship Id="rId17" Type="http://schemas.openxmlformats.org/officeDocument/2006/relationships/image" Target="../media/image56.jpeg"/><Relationship Id="rId2" Type="http://schemas.openxmlformats.org/officeDocument/2006/relationships/image" Target="../media/image41.jpeg"/><Relationship Id="rId16" Type="http://schemas.openxmlformats.org/officeDocument/2006/relationships/image" Target="../media/image55.jpeg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2.xml"/><Relationship Id="rId11" Type="http://schemas.openxmlformats.org/officeDocument/2006/relationships/image" Target="../media/image50.jpeg"/><Relationship Id="rId5" Type="http://schemas.openxmlformats.org/officeDocument/2006/relationships/diagramLayout" Target="../diagrams/layout2.xml"/><Relationship Id="rId15" Type="http://schemas.openxmlformats.org/officeDocument/2006/relationships/image" Target="../media/image54.jpeg"/><Relationship Id="rId10" Type="http://schemas.openxmlformats.org/officeDocument/2006/relationships/image" Target="../media/image49.jpeg"/><Relationship Id="rId4" Type="http://schemas.openxmlformats.org/officeDocument/2006/relationships/diagramData" Target="../diagrams/data2.xml"/><Relationship Id="rId9" Type="http://schemas.openxmlformats.org/officeDocument/2006/relationships/image" Target="../media/image48.jpeg"/><Relationship Id="rId14" Type="http://schemas.openxmlformats.org/officeDocument/2006/relationships/image" Target="../media/image53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3" Type="http://schemas.openxmlformats.org/officeDocument/2006/relationships/image" Target="../media/image58.png"/><Relationship Id="rId7" Type="http://schemas.openxmlformats.org/officeDocument/2006/relationships/image" Target="../media/image26.jpe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3" Type="http://schemas.openxmlformats.org/officeDocument/2006/relationships/image" Target="../media/image58.png"/><Relationship Id="rId7" Type="http://schemas.openxmlformats.org/officeDocument/2006/relationships/image" Target="../media/image63.jpe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31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70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1.pn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1.xml"/><Relationship Id="rId5" Type="http://schemas.openxmlformats.org/officeDocument/2006/relationships/image" Target="../media/image13.png"/><Relationship Id="rId4" Type="http://schemas.openxmlformats.org/officeDocument/2006/relationships/image" Target="../media/image11.png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1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eg"/><Relationship Id="rId13" Type="http://schemas.openxmlformats.org/officeDocument/2006/relationships/image" Target="../media/image81.jpeg"/><Relationship Id="rId3" Type="http://schemas.openxmlformats.org/officeDocument/2006/relationships/image" Target="../media/image10.png"/><Relationship Id="rId7" Type="http://schemas.openxmlformats.org/officeDocument/2006/relationships/image" Target="../media/image75.jpeg"/><Relationship Id="rId12" Type="http://schemas.openxmlformats.org/officeDocument/2006/relationships/image" Target="../media/image8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4.jpeg"/><Relationship Id="rId11" Type="http://schemas.openxmlformats.org/officeDocument/2006/relationships/image" Target="../media/image79.jpeg"/><Relationship Id="rId5" Type="http://schemas.openxmlformats.org/officeDocument/2006/relationships/image" Target="../media/image73.png"/><Relationship Id="rId10" Type="http://schemas.openxmlformats.org/officeDocument/2006/relationships/image" Target="../media/image78.jpeg"/><Relationship Id="rId4" Type="http://schemas.openxmlformats.org/officeDocument/2006/relationships/image" Target="../media/image11.png"/><Relationship Id="rId9" Type="http://schemas.openxmlformats.org/officeDocument/2006/relationships/image" Target="../media/image77.jpeg"/><Relationship Id="rId14" Type="http://schemas.openxmlformats.org/officeDocument/2006/relationships/image" Target="../media/image8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84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3.jpeg"/><Relationship Id="rId5" Type="http://schemas.openxmlformats.org/officeDocument/2006/relationships/image" Target="../media/image73.png"/><Relationship Id="rId4" Type="http://schemas.openxmlformats.org/officeDocument/2006/relationships/image" Target="../media/image1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86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5.jpeg"/><Relationship Id="rId5" Type="http://schemas.openxmlformats.org/officeDocument/2006/relationships/image" Target="../media/image73.png"/><Relationship Id="rId4" Type="http://schemas.openxmlformats.org/officeDocument/2006/relationships/image" Target="../media/image11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10.png"/><Relationship Id="rId7" Type="http://schemas.openxmlformats.org/officeDocument/2006/relationships/image" Target="../media/image88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7.png"/><Relationship Id="rId5" Type="http://schemas.openxmlformats.org/officeDocument/2006/relationships/image" Target="../media/image73.png"/><Relationship Id="rId4" Type="http://schemas.openxmlformats.org/officeDocument/2006/relationships/image" Target="../media/image1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91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0.jpeg"/><Relationship Id="rId5" Type="http://schemas.openxmlformats.org/officeDocument/2006/relationships/image" Target="../media/image73.png"/><Relationship Id="rId4" Type="http://schemas.openxmlformats.org/officeDocument/2006/relationships/image" Target="../media/image1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2.png"/><Relationship Id="rId5" Type="http://schemas.openxmlformats.org/officeDocument/2006/relationships/image" Target="../media/image73.png"/><Relationship Id="rId4" Type="http://schemas.openxmlformats.org/officeDocument/2006/relationships/image" Target="../media/image1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94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3.png"/><Relationship Id="rId5" Type="http://schemas.openxmlformats.org/officeDocument/2006/relationships/image" Target="../media/image73.png"/><Relationship Id="rId4" Type="http://schemas.openxmlformats.org/officeDocument/2006/relationships/image" Target="../media/image1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96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5.jpeg"/><Relationship Id="rId5" Type="http://schemas.openxmlformats.org/officeDocument/2006/relationships/image" Target="../media/image73.png"/><Relationship Id="rId4" Type="http://schemas.openxmlformats.org/officeDocument/2006/relationships/image" Target="../media/image1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7.jpg"/><Relationship Id="rId5" Type="http://schemas.openxmlformats.org/officeDocument/2006/relationships/image" Target="../media/image73.png"/><Relationship Id="rId4" Type="http://schemas.openxmlformats.org/officeDocument/2006/relationships/image" Target="../media/image11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.xml"/><Relationship Id="rId3" Type="http://schemas.openxmlformats.org/officeDocument/2006/relationships/image" Target="../media/image10.png"/><Relationship Id="rId7" Type="http://schemas.openxmlformats.org/officeDocument/2006/relationships/chart" Target="../charts/chart3.xm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3.xml"/><Relationship Id="rId6" Type="http://schemas.openxmlformats.org/officeDocument/2006/relationships/chart" Target="../charts/chart2.xml"/><Relationship Id="rId5" Type="http://schemas.openxmlformats.org/officeDocument/2006/relationships/image" Target="../media/image73.png"/><Relationship Id="rId4" Type="http://schemas.openxmlformats.org/officeDocument/2006/relationships/image" Target="../media/image11.png"/></Relationships>
</file>

<file path=ppt/slides/_rels/slide4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7" Type="http://schemas.openxmlformats.org/officeDocument/2006/relationships/image" Target="../media/image41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png"/><Relationship Id="rId5" Type="http://schemas.openxmlformats.org/officeDocument/2006/relationships/image" Target="../media/image100.jpeg"/><Relationship Id="rId4" Type="http://schemas.openxmlformats.org/officeDocument/2006/relationships/image" Target="../media/image99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3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0" y="12"/>
            <a:ext cx="9144000" cy="5143499"/>
          </a:xfrm>
          <a:prstGeom prst="rect">
            <a:avLst/>
          </a:prstGeom>
        </p:spPr>
      </p:pic>
      <p:pic>
        <p:nvPicPr>
          <p:cNvPr id="14848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4709" b="-52907"/>
          <a:stretch>
            <a:fillRect/>
          </a:stretch>
        </p:blipFill>
        <p:spPr bwMode="auto">
          <a:xfrm>
            <a:off x="1" y="4515967"/>
            <a:ext cx="9144000" cy="839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5971947" y="3928427"/>
            <a:ext cx="3468917" cy="1175079"/>
          </a:xfrm>
          <a:prstGeom prst="rect">
            <a:avLst/>
          </a:prstGeom>
          <a:ln>
            <a:noFill/>
          </a:ln>
          <a:effectLst/>
        </p:spPr>
        <p:txBody>
          <a:bodyPr lIns="91406" tIns="45703" rIns="91406" bIns="45703"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b="1" dirty="0" smtClean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Эльвира </a:t>
            </a:r>
            <a:r>
              <a:rPr lang="ru-RU" sz="1600" b="1" dirty="0" err="1" smtClean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Наилевна</a:t>
            </a:r>
            <a:r>
              <a:rPr lang="ru-RU" sz="1600" b="1" dirty="0" smtClean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Закирова, заместитель начальника по учебно-методической работе   </a:t>
            </a:r>
            <a:endParaRPr lang="ru-RU" sz="1600" b="1" i="1" dirty="0">
              <a:solidFill>
                <a:srgbClr val="1F497D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467" y="-122686"/>
            <a:ext cx="5153071" cy="981178"/>
          </a:xfrm>
          <a:prstGeom prst="rect">
            <a:avLst/>
          </a:prstGeom>
        </p:spPr>
      </p:pic>
      <p:sp>
        <p:nvSpPr>
          <p:cNvPr id="12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59202" y="1664733"/>
            <a:ext cx="7268428" cy="1476024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lnSpc>
                <a:spcPct val="120000"/>
              </a:lnSpc>
            </a:pPr>
            <a:r>
              <a:rPr lang="ru-RU" sz="1800" b="1" dirty="0" smtClean="0">
                <a:solidFill>
                  <a:srgbClr val="002060"/>
                </a:solidFill>
              </a:rPr>
              <a:t> </a:t>
            </a: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Анализ методической 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работы за </a:t>
            </a: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2019 - 2020 учебный год</a:t>
            </a:r>
          </a:p>
          <a:p>
            <a:pPr>
              <a:lnSpc>
                <a:spcPct val="120000"/>
              </a:lnSpc>
            </a:pP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МКУ «Управление образования </a:t>
            </a:r>
            <a:r>
              <a:rPr lang="ru-RU" sz="1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Лаишевского</a:t>
            </a: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муниципального района РТ»</a:t>
            </a:r>
            <a:endParaRPr lang="ru-RU" sz="18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  <a:p>
            <a:endParaRPr lang="ru-RU" sz="1800" dirty="0">
              <a:solidFill>
                <a:srgbClr val="00206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4774172"/>
            <a:ext cx="9144000" cy="369328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 defTabSz="914355"/>
            <a:r>
              <a:rPr lang="ru-RU" sz="1800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Лаишевский муниципальный </a:t>
            </a:r>
            <a:r>
              <a:rPr lang="ru-RU" sz="18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район Республики Татарстан</a:t>
            </a:r>
            <a:endParaRPr lang="ru-RU" sz="18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Picture 2" descr="https://cs7.pikabu.ru/post_img/2019/08/08/5/og_og_1565247638262354507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911" b="100000" l="27750" r="68667">
                        <a14:foregroundMark x1="37833" y1="57484" x2="37833" y2="57484"/>
                        <a14:foregroundMark x1="40167" y1="19586" x2="40167" y2="19586"/>
                        <a14:foregroundMark x1="56583" y1="17834" x2="56583" y2="17834"/>
                        <a14:foregroundMark x1="33250" y1="78981" x2="34083" y2="78981"/>
                        <a14:foregroundMark x1="36083" y1="79618" x2="36083" y2="79618"/>
                        <a14:foregroundMark x1="43333" y1="81210" x2="43333" y2="81210"/>
                        <a14:foregroundMark x1="48750" y1="81210" x2="48750" y2="81210"/>
                        <a14:foregroundMark x1="54250" y1="78503" x2="54250" y2="78503"/>
                        <a14:foregroundMark x1="60917" y1="77866" x2="60917" y2="77866"/>
                        <a14:foregroundMark x1="66417" y1="76911" x2="66417" y2="76911"/>
                        <a14:foregroundMark x1="66083" y1="82962" x2="66083" y2="82962"/>
                        <a14:foregroundMark x1="61500" y1="92357" x2="61500" y2="92357"/>
                        <a14:foregroundMark x1="58000" y1="92357" x2="58000" y2="92357"/>
                        <a14:foregroundMark x1="54583" y1="91720" x2="54583" y2="91720"/>
                        <a14:foregroundMark x1="50833" y1="91242" x2="50833" y2="91242"/>
                        <a14:foregroundMark x1="48250" y1="93949" x2="48250" y2="93949"/>
                        <a14:foregroundMark x1="47083" y1="93949" x2="47083" y2="93949"/>
                        <a14:foregroundMark x1="45000" y1="93312" x2="45000" y2="93312"/>
                        <a14:foregroundMark x1="41000" y1="92357" x2="41000" y2="92357"/>
                        <a14:foregroundMark x1="37833" y1="91720" x2="37833" y2="91720"/>
                        <a14:foregroundMark x1="34333" y1="91720" x2="34333" y2="9172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802" r="29671"/>
          <a:stretch/>
        </p:blipFill>
        <p:spPr bwMode="auto">
          <a:xfrm>
            <a:off x="8242667" y="-10813"/>
            <a:ext cx="901332" cy="889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6" y="1213"/>
            <a:ext cx="1368151" cy="733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12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Объект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67"/>
            <a:ext cx="9144000" cy="5132835"/>
          </a:xfrm>
          <a:prstGeom prst="rect">
            <a:avLst/>
          </a:prstGeom>
        </p:spPr>
      </p:pic>
      <p:sp>
        <p:nvSpPr>
          <p:cNvPr id="8" name="Объект 1"/>
          <p:cNvSpPr txBox="1">
            <a:spLocks/>
          </p:cNvSpPr>
          <p:nvPr/>
        </p:nvSpPr>
        <p:spPr>
          <a:xfrm rot="20756459">
            <a:off x="759297" y="2344769"/>
            <a:ext cx="2383032" cy="237955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Тренинговый</a:t>
            </a:r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зал</a:t>
            </a:r>
            <a:endParaRPr lang="ru-RU" sz="1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бъект 1"/>
          <p:cNvSpPr txBox="1">
            <a:spLocks/>
          </p:cNvSpPr>
          <p:nvPr/>
        </p:nvSpPr>
        <p:spPr>
          <a:xfrm rot="876814">
            <a:off x="6154535" y="2323069"/>
            <a:ext cx="2201698" cy="201986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Класс ИКТ</a:t>
            </a:r>
            <a:endParaRPr lang="ru-RU" sz="1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elmira\Desktop\фото\20171006_15034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88875">
            <a:off x="6223734" y="807631"/>
            <a:ext cx="2705140" cy="152164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1028" name="Picture 4" descr="C:\Users\elmira\Desktop\фото\20171207_09282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83841">
            <a:off x="379581" y="790149"/>
            <a:ext cx="2697440" cy="151731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1029" name="Picture 5" descr="C:\Users\elmira\Desktop\фото\20180327_13223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0412" y="2830829"/>
            <a:ext cx="2791809" cy="158277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1030" name="Picture 6" descr="C:\Users\elmira\Desktop\фото\20180329_14581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18" y="2830839"/>
            <a:ext cx="2922987" cy="158999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sp>
        <p:nvSpPr>
          <p:cNvPr id="9" name="Объект 1"/>
          <p:cNvSpPr txBox="1">
            <a:spLocks/>
          </p:cNvSpPr>
          <p:nvPr/>
        </p:nvSpPr>
        <p:spPr>
          <a:xfrm>
            <a:off x="3100798" y="2242973"/>
            <a:ext cx="2877214" cy="237955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>
                <a:solidFill>
                  <a:srgbClr val="002060"/>
                </a:solidFill>
              </a:rPr>
              <a:t>Здание Управление образования</a:t>
            </a:r>
          </a:p>
        </p:txBody>
      </p:sp>
      <p:sp>
        <p:nvSpPr>
          <p:cNvPr id="11" name="Объект 1"/>
          <p:cNvSpPr txBox="1">
            <a:spLocks/>
          </p:cNvSpPr>
          <p:nvPr/>
        </p:nvSpPr>
        <p:spPr>
          <a:xfrm>
            <a:off x="447788" y="4578084"/>
            <a:ext cx="2383032" cy="237955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Актовый зал</a:t>
            </a:r>
            <a:endParaRPr lang="ru-RU" sz="1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Объект 1"/>
          <p:cNvSpPr txBox="1">
            <a:spLocks/>
          </p:cNvSpPr>
          <p:nvPr/>
        </p:nvSpPr>
        <p:spPr>
          <a:xfrm>
            <a:off x="6384788" y="4578083"/>
            <a:ext cx="2383032" cy="237955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Актовый зал</a:t>
            </a:r>
            <a:endParaRPr lang="ru-RU" sz="1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55576" y="32608"/>
            <a:ext cx="77382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МКУ «Управление образования Лаишевского </a:t>
            </a: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муниципального района РТ»</a:t>
            </a:r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 descr="C:\Users\elmira\Desktop\WhatsApp Image 2018-07-02 at 15.52.4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1682" y="573540"/>
            <a:ext cx="3486047" cy="166943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2916" y="-103415"/>
            <a:ext cx="6055679" cy="981178"/>
          </a:xfrm>
          <a:prstGeom prst="rect">
            <a:avLst/>
          </a:prstGeom>
        </p:spPr>
      </p:pic>
      <p:pic>
        <p:nvPicPr>
          <p:cNvPr id="3" name="Picture 2" descr="C:\Users\elmira\Desktop\августовка 2018\фото2\20180824_204735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1389" y="2830826"/>
            <a:ext cx="2586600" cy="158277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sp>
        <p:nvSpPr>
          <p:cNvPr id="17" name="Объект 1"/>
          <p:cNvSpPr txBox="1">
            <a:spLocks/>
          </p:cNvSpPr>
          <p:nvPr/>
        </p:nvSpPr>
        <p:spPr>
          <a:xfrm>
            <a:off x="3433173" y="4555522"/>
            <a:ext cx="2383032" cy="237955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Тренинговый</a:t>
            </a:r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зал</a:t>
            </a:r>
            <a:endParaRPr lang="ru-RU" sz="1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6" y="1213"/>
            <a:ext cx="1368151" cy="733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016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Объект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67"/>
            <a:ext cx="9144000" cy="5132835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3247164" y="835913"/>
            <a:ext cx="2624437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t-RU" sz="105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учебно-методический отдел (методисты)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1289842" y="1878166"/>
            <a:ext cx="346268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313" indent="-214313" algn="just">
              <a:buFont typeface="Arial" pitchFamily="34" charset="0"/>
              <a:buChar char="•"/>
            </a:pPr>
            <a:r>
              <a:rPr lang="tt-RU" sz="105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Совет руководителей школ</a:t>
            </a:r>
          </a:p>
          <a:p>
            <a:pPr marL="214313" indent="-214313" algn="just">
              <a:buFont typeface="Arial" pitchFamily="34" charset="0"/>
              <a:buChar char="•"/>
            </a:pPr>
            <a:r>
              <a:rPr lang="tt-RU" sz="105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РМО зам.дир. по учебной работе</a:t>
            </a:r>
          </a:p>
          <a:p>
            <a:pPr marL="214313" indent="-214313" algn="just">
              <a:buFont typeface="Arial" pitchFamily="34" charset="0"/>
              <a:buChar char="•"/>
            </a:pPr>
            <a:r>
              <a:rPr lang="tt-RU" sz="105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РМО учителей </a:t>
            </a:r>
            <a:r>
              <a:rPr lang="tt-RU" sz="105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предметников </a:t>
            </a:r>
          </a:p>
          <a:p>
            <a:pPr marL="214313" indent="-214313" algn="just">
              <a:buFont typeface="Arial" pitchFamily="34" charset="0"/>
              <a:buChar char="•"/>
            </a:pPr>
            <a:r>
              <a:rPr lang="tt-RU" sz="105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Школа тьюторского сопровождения  ФГОС  </a:t>
            </a:r>
          </a:p>
          <a:p>
            <a:pPr marL="214313" indent="-214313" algn="just">
              <a:buFont typeface="Arial" pitchFamily="34" charset="0"/>
              <a:buChar char="•"/>
            </a:pPr>
            <a:r>
              <a:rPr lang="tt-RU" sz="105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Школа молодого педагога</a:t>
            </a:r>
          </a:p>
          <a:p>
            <a:pPr marL="214313" indent="-214313" algn="just">
              <a:buFont typeface="Arial" pitchFamily="34" charset="0"/>
              <a:buChar char="•"/>
            </a:pPr>
            <a:r>
              <a:rPr lang="tt-RU" sz="105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РМО зам.дир. по воспитательной работе</a:t>
            </a:r>
          </a:p>
          <a:p>
            <a:pPr marL="214313" indent="-214313" algn="just">
              <a:buFont typeface="Arial" pitchFamily="34" charset="0"/>
              <a:buChar char="•"/>
            </a:pPr>
            <a:r>
              <a:rPr lang="tt-RU" sz="105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РМО классных руководителей</a:t>
            </a:r>
          </a:p>
          <a:p>
            <a:pPr marL="214313" indent="-214313" algn="just">
              <a:buFont typeface="Arial" pitchFamily="34" charset="0"/>
              <a:buChar char="•"/>
            </a:pPr>
            <a:r>
              <a:rPr lang="tt-RU" sz="105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РМО педагогов допобразования</a:t>
            </a:r>
          </a:p>
          <a:p>
            <a:pPr marL="214313" indent="-214313" algn="just">
              <a:buFont typeface="Arial" pitchFamily="34" charset="0"/>
              <a:buChar char="•"/>
            </a:pPr>
            <a:r>
              <a:rPr lang="tt-RU" sz="105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РМО педагогов-организаторов</a:t>
            </a:r>
          </a:p>
          <a:p>
            <a:pPr marL="214313" indent="-214313" algn="just">
              <a:buFont typeface="Arial" pitchFamily="34" charset="0"/>
              <a:buChar char="•"/>
            </a:pPr>
            <a:endParaRPr lang="tt-RU" sz="105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14313" indent="-214313" algn="just">
              <a:buFont typeface="Arial" pitchFamily="34" charset="0"/>
              <a:buChar char="•"/>
            </a:pPr>
            <a:endParaRPr lang="tt-RU" sz="105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endParaRPr lang="ru-RU" sz="105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582754" y="1380133"/>
            <a:ext cx="140134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t-RU" sz="105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Методический совет</a:t>
            </a:r>
            <a:endParaRPr lang="ru-RU" sz="105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5075674" y="2301290"/>
            <a:ext cx="272326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t-RU" sz="105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С</a:t>
            </a:r>
            <a:r>
              <a:rPr lang="tt-RU" sz="105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тажировочные площадки</a:t>
            </a:r>
          </a:p>
          <a:p>
            <a:pPr algn="just"/>
            <a:r>
              <a:rPr lang="tt-RU" sz="105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  ИРО РТ в рамках</a:t>
            </a:r>
          </a:p>
          <a:p>
            <a:pPr algn="just"/>
            <a:r>
              <a:rPr lang="tt-RU" sz="105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курсов повышения </a:t>
            </a:r>
          </a:p>
          <a:p>
            <a:pPr algn="just"/>
            <a:r>
              <a:rPr lang="tt-RU" sz="105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к</a:t>
            </a:r>
            <a:r>
              <a:rPr lang="tt-RU" sz="105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валификации работников образования</a:t>
            </a:r>
            <a:endParaRPr lang="ru-RU" sz="105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896036" y="1565214"/>
            <a:ext cx="286623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t-RU" sz="105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Организация работы базовых школ</a:t>
            </a:r>
          </a:p>
        </p:txBody>
      </p:sp>
      <p:cxnSp>
        <p:nvCxnSpPr>
          <p:cNvPr id="3" name="Прямая со стрелкой 2"/>
          <p:cNvCxnSpPr/>
          <p:nvPr/>
        </p:nvCxnSpPr>
        <p:spPr>
          <a:xfrm>
            <a:off x="2921682" y="1122257"/>
            <a:ext cx="0" cy="257876"/>
          </a:xfrm>
          <a:prstGeom prst="straightConnector1">
            <a:avLst/>
          </a:prstGeom>
          <a:ln w="28575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>
            <a:off x="3437875" y="1518633"/>
            <a:ext cx="1" cy="323581"/>
          </a:xfrm>
          <a:prstGeom prst="straightConnector1">
            <a:avLst/>
          </a:prstGeom>
          <a:ln w="28575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 стрелкой 3"/>
          <p:cNvCxnSpPr/>
          <p:nvPr/>
        </p:nvCxnSpPr>
        <p:spPr>
          <a:xfrm>
            <a:off x="6116516" y="1122256"/>
            <a:ext cx="0" cy="442958"/>
          </a:xfrm>
          <a:prstGeom prst="straightConnector1">
            <a:avLst/>
          </a:prstGeom>
          <a:ln w="28575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5436096" y="1816690"/>
            <a:ext cx="0" cy="466545"/>
          </a:xfrm>
          <a:prstGeom prst="straightConnector1">
            <a:avLst/>
          </a:prstGeom>
          <a:ln w="28575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6948264" y="3367035"/>
            <a:ext cx="0" cy="412448"/>
          </a:xfrm>
          <a:prstGeom prst="straightConnector1">
            <a:avLst/>
          </a:prstGeom>
          <a:ln w="28575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5069488" y="3779483"/>
            <a:ext cx="286623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t-RU" sz="105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Творческие (проблемные) группы учителей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105936" y="433222"/>
            <a:ext cx="2952155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t-RU" sz="15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Структура методической службы</a:t>
            </a:r>
            <a:endParaRPr lang="ru-RU" sz="15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724764" y="195486"/>
            <a:ext cx="580367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solidFill>
                  <a:srgbClr val="002060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МКУ «Управление образования </a:t>
            </a:r>
            <a:r>
              <a:rPr lang="ru-RU" sz="1050" b="1" dirty="0" err="1">
                <a:solidFill>
                  <a:srgbClr val="002060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Лаишевского</a:t>
            </a:r>
            <a:r>
              <a:rPr lang="ru-RU" sz="1050" b="1" dirty="0">
                <a:solidFill>
                  <a:srgbClr val="002060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муниципального района РТ»</a:t>
            </a:r>
            <a:endParaRPr lang="ru-RU" sz="1050" b="1" dirty="0">
              <a:solidFill>
                <a:srgbClr val="002060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6" y="1213"/>
            <a:ext cx="1368151" cy="733405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2916" y="-103415"/>
            <a:ext cx="6055679" cy="981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672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 descr="C:\Users\elmira\Desktop\на августовку\IMG-20190821-WA0017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24602" y="599990"/>
            <a:ext cx="9119419" cy="4860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ru-RU" sz="1800" smtClean="0">
                <a:solidFill>
                  <a:prstClr val="white"/>
                </a:solidFill>
              </a:rPr>
              <a:t>Система </a:t>
            </a:r>
            <a:r>
              <a:rPr lang="ru-RU" sz="1800" dirty="0" smtClean="0">
                <a:solidFill>
                  <a:prstClr val="white"/>
                </a:solidFill>
              </a:rPr>
              <a:t>образования Лаишевского муниципального района</a:t>
            </a:r>
            <a:endParaRPr lang="ru-RU" sz="1800" dirty="0">
              <a:solidFill>
                <a:prstClr val="white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231127" y="1293331"/>
            <a:ext cx="2304259" cy="5822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ru-RU" sz="1600" dirty="0" smtClean="0">
                <a:solidFill>
                  <a:prstClr val="white"/>
                </a:solidFill>
              </a:rPr>
              <a:t>Общеобразовательные организации</a:t>
            </a:r>
            <a:endParaRPr lang="ru-RU" sz="1600" dirty="0">
              <a:solidFill>
                <a:prstClr val="white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667979" y="1293332"/>
            <a:ext cx="1347123" cy="5400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ru-RU" sz="1800" dirty="0" smtClean="0">
                <a:solidFill>
                  <a:prstClr val="white"/>
                </a:solidFill>
              </a:rPr>
              <a:t>ДОУ</a:t>
            </a:r>
            <a:endParaRPr lang="ru-RU" sz="1800" dirty="0">
              <a:solidFill>
                <a:prstClr val="white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667956" y="3591491"/>
            <a:ext cx="1463884" cy="7437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ru-RU" sz="1800" dirty="0" smtClean="0">
                <a:solidFill>
                  <a:prstClr val="white"/>
                </a:solidFill>
              </a:rPr>
              <a:t>ГАПОУ ЛТЭТ</a:t>
            </a:r>
            <a:endParaRPr lang="ru-RU" sz="1800" dirty="0">
              <a:solidFill>
                <a:prstClr val="white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751385" y="1293332"/>
            <a:ext cx="1728192" cy="5400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ru-RU" sz="1600" dirty="0" smtClean="0">
                <a:solidFill>
                  <a:prstClr val="white"/>
                </a:solidFill>
              </a:rPr>
              <a:t>Дополнительное образование </a:t>
            </a:r>
            <a:endParaRPr lang="ru-RU" sz="1600" dirty="0">
              <a:solidFill>
                <a:prstClr val="white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548363" y="2010649"/>
            <a:ext cx="1603391" cy="49918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ru-RU" sz="1600" b="1" dirty="0" smtClean="0">
                <a:solidFill>
                  <a:srgbClr val="1F497D">
                    <a:lumMod val="75000"/>
                  </a:srgbClr>
                </a:solidFill>
              </a:rPr>
              <a:t>17-средних школ</a:t>
            </a:r>
            <a:endParaRPr lang="ru-RU" sz="1600" b="1" dirty="0">
              <a:solidFill>
                <a:srgbClr val="1F497D">
                  <a:lumMod val="75000"/>
                </a:srgbClr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530785" y="2591250"/>
            <a:ext cx="1689286" cy="48605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ru-RU" sz="1600" b="1" dirty="0" smtClean="0">
                <a:solidFill>
                  <a:srgbClr val="1F497D">
                    <a:lumMod val="75000"/>
                  </a:srgbClr>
                </a:solidFill>
              </a:rPr>
              <a:t>7-основных школ</a:t>
            </a:r>
            <a:endParaRPr lang="ru-RU" sz="1600" b="1" dirty="0">
              <a:solidFill>
                <a:srgbClr val="1F497D">
                  <a:lumMod val="75000"/>
                </a:srgbClr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581254" y="2604139"/>
            <a:ext cx="1649855" cy="48605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ru-RU" sz="1600" b="1" dirty="0" smtClean="0">
                <a:solidFill>
                  <a:srgbClr val="1F497D">
                    <a:lumMod val="75000"/>
                  </a:srgbClr>
                </a:solidFill>
              </a:rPr>
              <a:t>1-прогимназия</a:t>
            </a:r>
            <a:endParaRPr lang="ru-RU" sz="1600" b="1" dirty="0">
              <a:solidFill>
                <a:srgbClr val="1F497D">
                  <a:lumMod val="75000"/>
                </a:srgbClr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597987" y="2016682"/>
            <a:ext cx="1633129" cy="50401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ru-RU" sz="1800" dirty="0" smtClean="0">
                <a:solidFill>
                  <a:srgbClr val="1F497D">
                    <a:lumMod val="75000"/>
                  </a:srgbClr>
                </a:solidFill>
              </a:rPr>
              <a:t>24 ДОУ</a:t>
            </a:r>
            <a:endParaRPr lang="ru-RU" sz="1800" dirty="0">
              <a:solidFill>
                <a:srgbClr val="1F497D">
                  <a:lumMod val="75000"/>
                </a:srgbClr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702063" y="2023770"/>
            <a:ext cx="1731908" cy="48605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ru-RU" sz="1800" dirty="0" smtClean="0">
                <a:solidFill>
                  <a:srgbClr val="1F497D">
                    <a:lumMod val="75000"/>
                  </a:srgbClr>
                </a:solidFill>
              </a:rPr>
              <a:t>ЦВР</a:t>
            </a:r>
            <a:endParaRPr lang="ru-RU" sz="1800" dirty="0">
              <a:solidFill>
                <a:srgbClr val="1F497D">
                  <a:lumMod val="75000"/>
                </a:srgbClr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876409" y="3591478"/>
            <a:ext cx="1557573" cy="7437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ru-RU" sz="1600" dirty="0" err="1">
                <a:solidFill>
                  <a:prstClr val="white"/>
                </a:solidFill>
              </a:rPr>
              <a:t>Лаишевский</a:t>
            </a:r>
            <a:r>
              <a:rPr lang="ru-RU" sz="1600" dirty="0">
                <a:solidFill>
                  <a:prstClr val="white"/>
                </a:solidFill>
              </a:rPr>
              <a:t> детский дом</a:t>
            </a:r>
            <a:endParaRPr lang="ru-RU" sz="1600" b="1" dirty="0">
              <a:solidFill>
                <a:prstClr val="white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548363" y="3591478"/>
            <a:ext cx="1671733" cy="7437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ru-RU" sz="1500" dirty="0">
                <a:solidFill>
                  <a:prstClr val="white"/>
                </a:solidFill>
              </a:rPr>
              <a:t>ГБОУ «</a:t>
            </a:r>
            <a:r>
              <a:rPr lang="ru-RU" sz="1500" dirty="0" err="1">
                <a:solidFill>
                  <a:prstClr val="white"/>
                </a:solidFill>
              </a:rPr>
              <a:t>Лаишевская</a:t>
            </a:r>
            <a:r>
              <a:rPr lang="ru-RU" sz="1500" dirty="0">
                <a:solidFill>
                  <a:prstClr val="white"/>
                </a:solidFill>
              </a:rPr>
              <a:t> школа-интернат»</a:t>
            </a:r>
            <a:endParaRPr lang="ru-RU" sz="1500" b="1" dirty="0">
              <a:solidFill>
                <a:prstClr val="white"/>
              </a:solidFill>
            </a:endParaRPr>
          </a:p>
        </p:txBody>
      </p:sp>
      <p:sp>
        <p:nvSpPr>
          <p:cNvPr id="22" name="Стрелка вниз 21"/>
          <p:cNvSpPr/>
          <p:nvPr/>
        </p:nvSpPr>
        <p:spPr>
          <a:xfrm>
            <a:off x="6363453" y="1060063"/>
            <a:ext cx="504056" cy="23963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ru-RU" sz="1800">
              <a:solidFill>
                <a:prstClr val="white"/>
              </a:solidFill>
            </a:endParaRPr>
          </a:p>
        </p:txBody>
      </p:sp>
      <p:sp>
        <p:nvSpPr>
          <p:cNvPr id="23" name="Стрелка вниз 22"/>
          <p:cNvSpPr/>
          <p:nvPr/>
        </p:nvSpPr>
        <p:spPr>
          <a:xfrm>
            <a:off x="3974774" y="1086046"/>
            <a:ext cx="504056" cy="2136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ru-RU" sz="1800">
              <a:solidFill>
                <a:prstClr val="white"/>
              </a:solidFill>
            </a:endParaRPr>
          </a:p>
        </p:txBody>
      </p:sp>
      <p:sp>
        <p:nvSpPr>
          <p:cNvPr id="24" name="Стрелка вниз 23"/>
          <p:cNvSpPr/>
          <p:nvPr/>
        </p:nvSpPr>
        <p:spPr>
          <a:xfrm>
            <a:off x="2029235" y="1086043"/>
            <a:ext cx="504056" cy="2136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ru-RU" sz="1800">
              <a:solidFill>
                <a:prstClr val="white"/>
              </a:solidFill>
            </a:endParaRPr>
          </a:p>
        </p:txBody>
      </p:sp>
      <p:sp>
        <p:nvSpPr>
          <p:cNvPr id="27" name="Стрелка вниз 26"/>
          <p:cNvSpPr/>
          <p:nvPr/>
        </p:nvSpPr>
        <p:spPr>
          <a:xfrm>
            <a:off x="2054147" y="1865711"/>
            <a:ext cx="504056" cy="13501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ru-RU" sz="1800">
              <a:solidFill>
                <a:prstClr val="white"/>
              </a:solidFill>
            </a:endParaRPr>
          </a:p>
        </p:txBody>
      </p:sp>
      <p:sp>
        <p:nvSpPr>
          <p:cNvPr id="29" name="Стрелка вниз 28"/>
          <p:cNvSpPr/>
          <p:nvPr/>
        </p:nvSpPr>
        <p:spPr>
          <a:xfrm>
            <a:off x="6399457" y="1881656"/>
            <a:ext cx="504056" cy="13501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ru-RU" sz="1800">
              <a:solidFill>
                <a:prstClr val="white"/>
              </a:solidFill>
            </a:endParaRPr>
          </a:p>
        </p:txBody>
      </p:sp>
      <p:sp>
        <p:nvSpPr>
          <p:cNvPr id="25" name="Стрелка вниз 24"/>
          <p:cNvSpPr/>
          <p:nvPr/>
        </p:nvSpPr>
        <p:spPr>
          <a:xfrm>
            <a:off x="3974774" y="1875623"/>
            <a:ext cx="504056" cy="13501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ru-RU" sz="1800">
              <a:solidFill>
                <a:prstClr val="white"/>
              </a:solidFill>
            </a:endParaRPr>
          </a:p>
        </p:txBody>
      </p:sp>
      <p:pic>
        <p:nvPicPr>
          <p:cNvPr id="26" name="Объект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55" y="3291190"/>
            <a:ext cx="1498040" cy="7119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" name="Picture 3" descr="C:\Users\Владик\Desktop\ооо\IMG-20150820-WA001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0" y="1851856"/>
            <a:ext cx="1471550" cy="5773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6" y="2581716"/>
            <a:ext cx="1486358" cy="6131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" name="Рисунок 27" descr="школа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643921" y="1851856"/>
            <a:ext cx="1361244" cy="5815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2" name="Picture 13" descr="C:\Users\Алия\Desktop\мастер-класс\русс\визитка\SDC11112.JPG"/>
          <p:cNvPicPr>
            <a:picLocks noGrp="1"/>
          </p:cNvPicPr>
          <p:nvPr>
            <p:ph idx="1"/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724092" y="2520699"/>
            <a:ext cx="1281079" cy="6143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3" name="Объект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5615" y="3309683"/>
            <a:ext cx="1269550" cy="7119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4" name="Picture 2" descr="Торжественное открытие нового детского сада &amp;quot;Сказка&amp;quot; в с. Столбище. Принимают участие Председатель Госсовета РТ Фарид Мухаметшин, Глава Лаишевского района Михаил Афанасьев и депутат Государственного Совета 4 созыва Дмитрий Самаренкин.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7671" y="4136274"/>
            <a:ext cx="1285629" cy="7560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14" descr="D:\нужное\2015-2016 учебный год\фото\Новая папка\IMG_0726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29"/>
          <a:stretch>
            <a:fillRect/>
          </a:stretch>
        </p:blipFill>
        <p:spPr bwMode="auto">
          <a:xfrm>
            <a:off x="73115" y="4136287"/>
            <a:ext cx="1498040" cy="7560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" name="Заголовок 1"/>
          <p:cNvSpPr txBox="1">
            <a:spLocks/>
          </p:cNvSpPr>
          <p:nvPr/>
        </p:nvSpPr>
        <p:spPr bwMode="auto">
          <a:xfrm>
            <a:off x="24581" y="9860"/>
            <a:ext cx="9144000" cy="324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14400"/>
            <a:r>
              <a:rPr lang="ru-RU" sz="2000" b="1" i="1" dirty="0" err="1" smtClean="0">
                <a:solidFill>
                  <a:srgbClr val="002060"/>
                </a:solidFill>
              </a:rPr>
              <a:t>Лаишевский</a:t>
            </a:r>
            <a:r>
              <a:rPr lang="ru-RU" sz="2000" b="1" i="1" dirty="0" smtClean="0">
                <a:solidFill>
                  <a:srgbClr val="002060"/>
                </a:solidFill>
              </a:rPr>
              <a:t> муниципальный район Республики Татарстан</a:t>
            </a:r>
            <a:endParaRPr lang="ru-RU" sz="2000" b="1" i="1" dirty="0">
              <a:solidFill>
                <a:srgbClr val="002060"/>
              </a:solidFill>
            </a:endParaRPr>
          </a:p>
        </p:txBody>
      </p:sp>
      <p:pic>
        <p:nvPicPr>
          <p:cNvPr id="65" name="Рисунок 64"/>
          <p:cNvPicPr/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8532465" y="52056"/>
            <a:ext cx="472725" cy="493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581249" y="4641690"/>
            <a:ext cx="62164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7 школ – с обучением на татарском </a:t>
            </a: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языке, 309 учащихся</a:t>
            </a:r>
            <a:endParaRPr lang="ru-RU" sz="1800" b="1" dirty="0">
              <a:solidFill>
                <a:srgbClr val="002060"/>
              </a:solidFill>
            </a:endParaRPr>
          </a:p>
        </p:txBody>
      </p:sp>
      <p:pic>
        <p:nvPicPr>
          <p:cNvPr id="37" name="Рисунок 3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55" y="71958"/>
            <a:ext cx="763492" cy="4092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813436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Объект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67"/>
            <a:ext cx="9144000" cy="5132835"/>
          </a:xfrm>
          <a:prstGeom prst="rect">
            <a:avLst/>
          </a:prstGeom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880" y="3386138"/>
            <a:ext cx="3297601" cy="17716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pic>
        <p:nvPicPr>
          <p:cNvPr id="19459" name="Picture 3" descr="WP_20150821_16_17_36_Pr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80" y="1818086"/>
            <a:ext cx="3155040" cy="17240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pic>
        <p:nvPicPr>
          <p:cNvPr id="19460" name="Picture 4" descr="школа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3840" y="279148"/>
            <a:ext cx="3068640" cy="15275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8320" y="3263504"/>
            <a:ext cx="3206880" cy="18942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9040" y="1853013"/>
            <a:ext cx="3234964" cy="16360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6" name="Picture 10" descr="http://img3.proshkolu.ru/content/media/pic/std/1000000/246000/245843-58bff9851e64ae95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56" y="340740"/>
            <a:ext cx="3036880" cy="16245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 descr="https://edu.tatar.ru/upload/organization/1180.jpg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9539" y="3276641"/>
            <a:ext cx="2858637" cy="19289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28" name="Picture 12" descr="http://xcw.ucoz.ru/novs/seminar_geo1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0767" y="1853017"/>
            <a:ext cx="2922314" cy="16438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66" name="Прямоугольник 2"/>
          <p:cNvSpPr>
            <a:spLocks noChangeArrowheads="1"/>
          </p:cNvSpPr>
          <p:nvPr/>
        </p:nvSpPr>
        <p:spPr bwMode="auto">
          <a:xfrm>
            <a:off x="287177" y="1513536"/>
            <a:ext cx="2710292" cy="339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7120" tIns="38560" rIns="77120" bIns="38560">
            <a:spAutoFit/>
          </a:bodyPr>
          <a:lstStyle/>
          <a:p>
            <a:pPr algn="ctr"/>
            <a:r>
              <a:rPr lang="tt-RU" sz="17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ИМЕНЬКОВСКАЯ СОШ</a:t>
            </a:r>
            <a:endParaRPr lang="ru-RU" sz="17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67" name="Прямоугольник 3"/>
          <p:cNvSpPr>
            <a:spLocks noChangeArrowheads="1"/>
          </p:cNvSpPr>
          <p:nvPr/>
        </p:nvSpPr>
        <p:spPr bwMode="auto">
          <a:xfrm>
            <a:off x="-63356" y="4669643"/>
            <a:ext cx="3201120" cy="339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120" tIns="38560" rIns="77120" bIns="38560">
            <a:spAutoFit/>
          </a:bodyPr>
          <a:lstStyle/>
          <a:p>
            <a:pPr algn="ctr"/>
            <a:r>
              <a:rPr lang="tt-RU" sz="17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АТАБАЕВСКАЯ СОШ</a:t>
            </a:r>
            <a:endParaRPr lang="ru-RU" sz="17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68" name="Прямоугольник 4"/>
          <p:cNvSpPr>
            <a:spLocks noChangeArrowheads="1"/>
          </p:cNvSpPr>
          <p:nvPr/>
        </p:nvSpPr>
        <p:spPr bwMode="auto">
          <a:xfrm>
            <a:off x="3179523" y="4669643"/>
            <a:ext cx="3451680" cy="339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120" tIns="38560" rIns="77120" bIns="38560">
            <a:spAutoFit/>
          </a:bodyPr>
          <a:lstStyle/>
          <a:p>
            <a:r>
              <a:rPr lang="tt-RU" sz="17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МАЛОЕЛГИНСКАЯ СОШ</a:t>
            </a:r>
            <a:endParaRPr lang="ru-RU" sz="17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69" name="Прямоугольник 5"/>
          <p:cNvSpPr>
            <a:spLocks noChangeArrowheads="1"/>
          </p:cNvSpPr>
          <p:nvPr/>
        </p:nvSpPr>
        <p:spPr bwMode="auto">
          <a:xfrm>
            <a:off x="6005586" y="3127112"/>
            <a:ext cx="3149280" cy="339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120" tIns="38560" rIns="77120" bIns="38560">
            <a:spAutoFit/>
          </a:bodyPr>
          <a:lstStyle/>
          <a:p>
            <a:pPr algn="ctr"/>
            <a:r>
              <a:rPr lang="tt-RU" sz="17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КИРБИНСКАЯ СОШ</a:t>
            </a:r>
            <a:endParaRPr lang="ru-RU" sz="17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70" name="Прямоугольник 6"/>
          <p:cNvSpPr>
            <a:spLocks noChangeArrowheads="1"/>
          </p:cNvSpPr>
          <p:nvPr/>
        </p:nvSpPr>
        <p:spPr bwMode="auto">
          <a:xfrm>
            <a:off x="24480" y="3093774"/>
            <a:ext cx="3823200" cy="339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120" tIns="38560" rIns="77120" bIns="38560">
            <a:spAutoFit/>
          </a:bodyPr>
          <a:lstStyle/>
          <a:p>
            <a:r>
              <a:rPr lang="tt-RU" sz="17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ТАТ.ЯНТЫКОВСКАЯ ООШ</a:t>
            </a:r>
            <a:endParaRPr lang="ru-RU" sz="17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71" name="Прямоугольник 7"/>
          <p:cNvSpPr>
            <a:spLocks noChangeArrowheads="1"/>
          </p:cNvSpPr>
          <p:nvPr/>
        </p:nvSpPr>
        <p:spPr bwMode="auto">
          <a:xfrm>
            <a:off x="6248945" y="1455941"/>
            <a:ext cx="2698430" cy="339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7120" tIns="38560" rIns="77120" bIns="38560">
            <a:spAutoFit/>
          </a:bodyPr>
          <a:lstStyle/>
          <a:p>
            <a:r>
              <a:rPr lang="tt-RU" sz="17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ДЕР</a:t>
            </a:r>
            <a:r>
              <a:rPr lang="ru-RU" sz="17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</a:t>
            </a:r>
            <a:r>
              <a:rPr lang="tt-RU" sz="17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АВИНСКАЯ ООШ</a:t>
            </a:r>
            <a:endParaRPr lang="ru-RU" sz="17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72" name="Прямоугольник 9"/>
          <p:cNvSpPr>
            <a:spLocks noChangeArrowheads="1"/>
          </p:cNvSpPr>
          <p:nvPr/>
        </p:nvSpPr>
        <p:spPr bwMode="auto">
          <a:xfrm>
            <a:off x="6524642" y="4683931"/>
            <a:ext cx="2587680" cy="339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120" tIns="38560" rIns="77120" bIns="38560">
            <a:spAutoFit/>
          </a:bodyPr>
          <a:lstStyle/>
          <a:p>
            <a:r>
              <a:rPr lang="tt-RU" sz="17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ПЕЛЕВСКАЯ СОШ</a:t>
            </a:r>
            <a:endParaRPr lang="ru-RU" sz="17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640" y="44055"/>
            <a:ext cx="9106560" cy="385650"/>
          </a:xfrm>
          <a:prstGeom prst="rect">
            <a:avLst/>
          </a:prstGeom>
        </p:spPr>
        <p:txBody>
          <a:bodyPr lIns="77120" tIns="38560" rIns="77120" bIns="38560">
            <a:spAutoFit/>
          </a:bodyPr>
          <a:lstStyle/>
          <a:p>
            <a:pPr algn="ctr">
              <a:defRPr/>
            </a:pPr>
            <a:r>
              <a:rPr lang="tt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ШКОЛЫ С ОБУЧЕНИЕМ НА ТАТАРСКОМ ЯЗЫКЕ 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74" name="Picture 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5443" y="419113"/>
            <a:ext cx="3015360" cy="14585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114" y="-117559"/>
            <a:ext cx="5304654" cy="954465"/>
          </a:xfrm>
          <a:prstGeom prst="rect">
            <a:avLst/>
          </a:prstGeom>
        </p:spPr>
      </p:pic>
      <p:pic>
        <p:nvPicPr>
          <p:cNvPr id="22" name="Рисунок 21" descr="http://www.regruss.ru/upload/iblock/996/601.jpg"/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56" y="51862"/>
            <a:ext cx="805344" cy="6377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35201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elmira\Desktop\на августовку\IMG-20190821-WA0017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5688" y="141492"/>
            <a:ext cx="84627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Методическая  тема: </a:t>
            </a:r>
            <a:r>
              <a:rPr lang="ru-RU" sz="2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«Повышение качества образования на основе современных образовательных технологий».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35576" y="910933"/>
            <a:ext cx="8763000" cy="4304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 Цель: обеспечение высокого качества образования в </a:t>
            </a:r>
            <a:r>
              <a:rPr lang="ru-RU" dirty="0" err="1">
                <a:latin typeface="Times New Roman"/>
                <a:ea typeface="Calibri"/>
                <a:cs typeface="Times New Roman"/>
              </a:rPr>
              <a:t>Лаишевском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муниципальном районе в соответствии с меняющимися запросами населения и перспективными задачами развития района;</a:t>
            </a:r>
            <a:endParaRPr lang="ru-RU" sz="12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Задачи:</a:t>
            </a:r>
            <a:endParaRPr lang="ru-RU" sz="12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latin typeface="Times New Roman"/>
                <a:ea typeface="Calibri"/>
                <a:cs typeface="Times New Roman"/>
              </a:rPr>
              <a:t>- информационное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и 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методическое сопровождение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деятельности руководителей и педагогических работников образовательных учреждений;</a:t>
            </a:r>
            <a:endParaRPr lang="ru-RU" sz="12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latin typeface="Times New Roman"/>
                <a:ea typeface="Calibri"/>
                <a:cs typeface="Times New Roman"/>
              </a:rPr>
              <a:t>- исполнение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государственных гарантий реализации прав на изучение родных языков во всех общеобразовательных организациях;</a:t>
            </a:r>
            <a:endParaRPr lang="ru-RU" sz="12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- 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 оказание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методической поддержки муниципальным образовательным организациям и педагогическим работникам по вопросам внедрения нового содержания образования, эффективных образовательных технологий;</a:t>
            </a:r>
            <a:endParaRPr lang="ru-RU" sz="12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- 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обеспечение повышения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профессионального мастерства руководящих и педагогических работников через организацию эффективной практики диссеминации инновационного опыта образовательных организаций, лучших педагогических практик;</a:t>
            </a:r>
            <a:endParaRPr lang="ru-RU" sz="12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- содействие в выполнении целевых федеральных, региональных и муниципальных программ образования, воспитания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;  </a:t>
            </a:r>
            <a:endParaRPr lang="ru-RU" sz="12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latin typeface="Times New Roman"/>
                <a:ea typeface="Calibri"/>
                <a:cs typeface="Times New Roman"/>
              </a:rPr>
              <a:t>- оказание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учебно-методической поддержки всем участникам образовательного 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процесса</a:t>
            </a:r>
            <a:r>
              <a:rPr lang="ru-RU" dirty="0">
                <a:latin typeface="Times New Roman"/>
                <a:ea typeface="Calibri"/>
                <a:cs typeface="Times New Roman"/>
              </a:rPr>
              <a:t>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latin typeface="Times New Roman"/>
                <a:ea typeface="Calibri"/>
                <a:cs typeface="Times New Roman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36148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elmira\Desktop\на августовку\IMG-20190821-WA0017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5688" y="141492"/>
            <a:ext cx="84627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ru-RU" sz="2200" b="1" i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Основные направления деятельности методической службы:</a:t>
            </a:r>
            <a:endParaRPr lang="ru-RU" sz="2200" b="1" i="1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5034577"/>
              </p:ext>
            </p:extLst>
          </p:nvPr>
        </p:nvGraphicFramePr>
        <p:xfrm>
          <a:off x="213680" y="627536"/>
          <a:ext cx="8606792" cy="4405221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18546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521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46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Направление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Содержание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726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</a:rPr>
                        <a:t> Аналитическое</a:t>
                      </a:r>
                      <a:endParaRPr lang="ru-RU" sz="14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342900" lvl="0" indent="-342900" algn="just">
                        <a:lnSpc>
                          <a:spcPct val="90000"/>
                        </a:lnSpc>
                        <a:spcAft>
                          <a:spcPts val="0"/>
                        </a:spcAft>
                        <a:buFont typeface="Wingdings"/>
                        <a:buChar char=""/>
                        <a:tabLst>
                          <a:tab pos="914400" algn="l"/>
                        </a:tabLs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</a:rPr>
                        <a:t>изучение и анализ 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</a:rPr>
                        <a:t>состояния квалификационного уровня  работников</a:t>
                      </a:r>
                      <a:r>
                        <a:rPr lang="ru-RU" sz="1400" baseline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</a:rPr>
                        <a:t>системы 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</a:rPr>
                        <a:t>образования</a:t>
                      </a:r>
                      <a:endParaRPr lang="ru-RU" sz="1400" dirty="0">
                        <a:solidFill>
                          <a:srgbClr val="002060"/>
                        </a:solidFill>
                      </a:endParaRPr>
                    </a:p>
                    <a:p>
                      <a:pPr marL="342900" lvl="0" indent="-342900" algn="just">
                        <a:lnSpc>
                          <a:spcPct val="90000"/>
                        </a:lnSpc>
                        <a:spcAft>
                          <a:spcPts val="0"/>
                        </a:spcAft>
                        <a:buFont typeface="Wingdings"/>
                        <a:buChar char=""/>
                        <a:tabLst>
                          <a:tab pos="914400" algn="l"/>
                        </a:tabLs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</a:rPr>
                        <a:t>планирование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</a:rPr>
                        <a:t>приоритетных направлений 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</a:rPr>
                        <a:t> по повышению квалификационного</a:t>
                      </a:r>
                      <a:r>
                        <a:rPr lang="ru-RU" sz="1400" baseline="0" dirty="0" smtClean="0">
                          <a:solidFill>
                            <a:srgbClr val="002060"/>
                          </a:solidFill>
                        </a:rPr>
                        <a:t> уровня работников системы образования</a:t>
                      </a:r>
                      <a:endParaRPr lang="ru-RU" sz="14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09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</a:rPr>
                        <a:t>Диагностическое </a:t>
                      </a:r>
                      <a:endParaRPr lang="ru-RU" sz="14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342900" lvl="0" indent="-342900" algn="just">
                        <a:lnSpc>
                          <a:spcPct val="90000"/>
                        </a:lnSpc>
                        <a:spcAft>
                          <a:spcPts val="0"/>
                        </a:spcAft>
                        <a:buFont typeface="Wingdings"/>
                        <a:buChar char=""/>
                        <a:tabLst>
                          <a:tab pos="914400" algn="l"/>
                        </a:tabLs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</a:rPr>
                        <a:t>диагностика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</a:rPr>
                        <a:t>образовательных потребностей педагогических 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</a:rPr>
                        <a:t>работников</a:t>
                      </a:r>
                      <a:endParaRPr lang="ru-RU" sz="14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96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</a:rPr>
                        <a:t>Организационно-методическое</a:t>
                      </a:r>
                      <a:endParaRPr lang="ru-RU" sz="14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342900" lvl="0" indent="-342900" algn="just">
                        <a:lnSpc>
                          <a:spcPct val="90000"/>
                        </a:lnSpc>
                        <a:spcAft>
                          <a:spcPts val="0"/>
                        </a:spcAft>
                        <a:buFont typeface="Wingdings"/>
                        <a:buChar char=""/>
                        <a:tabLst>
                          <a:tab pos="914400" algn="l"/>
                        </a:tabLs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</a:rPr>
                        <a:t>организация повышения квалификации педагогов</a:t>
                      </a:r>
                    </a:p>
                    <a:p>
                      <a:pPr marL="342900" lvl="0" indent="-342900" algn="just">
                        <a:lnSpc>
                          <a:spcPct val="90000"/>
                        </a:lnSpc>
                        <a:spcAft>
                          <a:spcPts val="0"/>
                        </a:spcAft>
                        <a:buFont typeface="Wingdings"/>
                        <a:buChar char=""/>
                        <a:tabLst>
                          <a:tab pos="914400" algn="l"/>
                        </a:tabLs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</a:rPr>
                        <a:t>организация аттестации педагогических и руководящих работников </a:t>
                      </a:r>
                    </a:p>
                    <a:p>
                      <a:pPr marL="342900" lvl="0" indent="-342900" algn="just">
                        <a:lnSpc>
                          <a:spcPct val="90000"/>
                        </a:lnSpc>
                        <a:spcAft>
                          <a:spcPts val="0"/>
                        </a:spcAft>
                        <a:buFont typeface="Wingdings"/>
                        <a:buChar char=""/>
                        <a:tabLst>
                          <a:tab pos="914400" algn="l"/>
                        </a:tabLs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</a:rPr>
                        <a:t>Организация участия в  конкурсах профессионального мастерства </a:t>
                      </a: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271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</a:rPr>
                        <a:t>Информационно-методическое</a:t>
                      </a:r>
                      <a:endParaRPr lang="ru-RU" sz="14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342900" lvl="0" indent="-342900" algn="just">
                        <a:lnSpc>
                          <a:spcPct val="90000"/>
                        </a:lnSpc>
                        <a:spcAft>
                          <a:spcPts val="0"/>
                        </a:spcAft>
                        <a:buFont typeface="Wingdings"/>
                        <a:buChar char=""/>
                        <a:tabLst>
                          <a:tab pos="914400" algn="l"/>
                        </a:tabLs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</a:rPr>
                        <a:t>информационное сопровождение деятельности образовательных</a:t>
                      </a:r>
                      <a:r>
                        <a:rPr lang="ru-RU" sz="1400" baseline="0" dirty="0" smtClean="0">
                          <a:solidFill>
                            <a:srgbClr val="002060"/>
                          </a:solidFill>
                        </a:rPr>
                        <a:t> организаций 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</a:rPr>
                        <a:t> по</a:t>
                      </a:r>
                      <a:r>
                        <a:rPr lang="ru-RU" sz="1400" baseline="0" dirty="0" smtClean="0">
                          <a:solidFill>
                            <a:srgbClr val="002060"/>
                          </a:solidFill>
                        </a:rPr>
                        <a:t> повышению квалификационного уровня работников образования </a:t>
                      </a:r>
                      <a:endParaRPr lang="ru-RU" sz="1400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342900" lvl="0" indent="-342900" algn="just">
                        <a:lnSpc>
                          <a:spcPct val="90000"/>
                        </a:lnSpc>
                        <a:spcAft>
                          <a:spcPts val="0"/>
                        </a:spcAft>
                        <a:buFont typeface="Wingdings"/>
                        <a:buChar char=""/>
                        <a:tabLst>
                          <a:tab pos="914400" algn="l"/>
                        </a:tabLs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</a:rPr>
                        <a:t>формирование и ведение муниципальных баз данных </a:t>
                      </a:r>
                    </a:p>
                    <a:p>
                      <a:pPr marL="342900" lvl="0" indent="-342900" algn="just">
                        <a:lnSpc>
                          <a:spcPct val="90000"/>
                        </a:lnSpc>
                        <a:spcAft>
                          <a:spcPts val="0"/>
                        </a:spcAft>
                        <a:buFont typeface="Wingdings"/>
                        <a:buChar char=""/>
                        <a:tabLst>
                          <a:tab pos="914400" algn="l"/>
                        </a:tabLs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</a:rPr>
                        <a:t>создание банка данных о педагогических коллективах, педагогах, творчески работающих в режиме развития</a:t>
                      </a: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6692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elmira\Desktop\на августовку\IMG-20190821-WA0017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5688" y="141492"/>
            <a:ext cx="84627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Содержание работы методической службы</a:t>
            </a:r>
            <a:endParaRPr lang="ru-RU" sz="2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3076" y="748813"/>
            <a:ext cx="8436924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defTabSz="9144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Программно-методическое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сопровождение образовательного процесса</a:t>
            </a:r>
          </a:p>
          <a:p>
            <a:pPr marL="342900" lvl="0" indent="-342900" defTabSz="9144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Пропаганда научных достижений, инноваций</a:t>
            </a:r>
          </a:p>
          <a:p>
            <a:pPr marL="342900" lvl="0" indent="-342900" defTabSz="9144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Научно-методическое обеспечение исследовательской деятельности педагогов</a:t>
            </a:r>
          </a:p>
          <a:p>
            <a:pPr marL="342900" lvl="0" indent="-342900" defTabSz="9144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Мониторинг и оценка качества деятельности учителя </a:t>
            </a:r>
          </a:p>
          <a:p>
            <a:pPr marL="342900" lvl="0" indent="-342900" defTabSz="9144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Повышение квалификации и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педмастерства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учителя</a:t>
            </a:r>
          </a:p>
          <a:p>
            <a:pPr marL="342900" lvl="0" indent="-342900" defTabSz="9144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Обобщение и распространение опыта учителя </a:t>
            </a:r>
          </a:p>
          <a:p>
            <a:pPr marL="342900" lvl="0" indent="-342900" defTabSz="9144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Методическое сопровождение  аттестации педагогических работников</a:t>
            </a:r>
          </a:p>
          <a:p>
            <a:pPr marL="342900" lvl="0" indent="-342900" defTabSz="9144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Тьюторское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сопровождение учителей по реализации ФГОС ООО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9345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elmira\Desktop\на августовку\IMG-20190821-WA0017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8025" y="1123642"/>
            <a:ext cx="8231464" cy="381030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t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Через формы:</a:t>
            </a:r>
          </a:p>
          <a:p>
            <a:r>
              <a:rPr lang="tt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Круглый </a:t>
            </a:r>
            <a:r>
              <a:rPr lang="tt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стол </a:t>
            </a:r>
            <a:endParaRPr lang="tt-RU" sz="1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tt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Конференция</a:t>
            </a:r>
          </a:p>
          <a:p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Встречи с 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писателями, с авторами учебников и др.</a:t>
            </a:r>
          </a:p>
          <a:p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Мастер 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классы</a:t>
            </a:r>
          </a:p>
          <a:p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Практикумы</a:t>
            </a:r>
          </a:p>
          <a:p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Методическое сопровождение 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педагогов в 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рамках заседаний районных методических объединений 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учителей</a:t>
            </a:r>
          </a:p>
          <a:p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и проведения конкурсов профессионального мастерства 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педагогов</a:t>
            </a:r>
          </a:p>
          <a:p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вторские семинары  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участием авторов 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учебно-методических пособий изд. «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Легион», «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Просвящение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и др.</a:t>
            </a:r>
          </a:p>
          <a:p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республиканских семинар-практикумов 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учителей </a:t>
            </a:r>
            <a:endParaRPr lang="ru-RU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в форумах и </a:t>
            </a:r>
            <a:r>
              <a:rPr lang="ru-RU" sz="1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вебинарах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Методический день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Блоги учителей</a:t>
            </a:r>
          </a:p>
          <a:p>
            <a:endParaRPr lang="ru-RU" sz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509889" y="266392"/>
            <a:ext cx="8229600" cy="857250"/>
          </a:xfrm>
        </p:spPr>
        <p:txBody>
          <a:bodyPr/>
          <a:lstStyle/>
          <a:p>
            <a:r>
              <a:rPr lang="ru-RU" sz="20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Методическое </a:t>
            </a:r>
            <a:r>
              <a:rPr lang="ru-RU" sz="2000" b="1" u="sng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сопровождение развития </a:t>
            </a:r>
            <a:r>
              <a:rPr lang="ru-RU" sz="20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профессиональной компетентности педагогических работников </a:t>
            </a:r>
            <a:r>
              <a:rPr lang="ru-RU" sz="2000" b="1" u="sng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u="sng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3330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elmira\Desktop\на августовку\IMG-20190821-WA0017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8025" y="1123642"/>
            <a:ext cx="8231464" cy="381030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509889" y="266392"/>
            <a:ext cx="8229600" cy="857250"/>
          </a:xfrm>
        </p:spPr>
        <p:txBody>
          <a:bodyPr/>
          <a:lstStyle/>
          <a:p>
            <a:r>
              <a:rPr lang="ru-RU" sz="2000" b="1" u="sng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u="sng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573856" y="32403"/>
            <a:ext cx="66775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МКУ «Управление образования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Лаишевского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муниципального района РТ»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301693" y="229363"/>
            <a:ext cx="68362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Организационная деятельность</a:t>
            </a:r>
            <a:br>
              <a:rPr lang="ru-RU" b="1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Семинары, конференции</a:t>
            </a:r>
            <a:endParaRPr lang="ru-RU" dirty="0"/>
          </a:p>
        </p:txBody>
      </p:sp>
      <p:graphicFrame>
        <p:nvGraphicFramePr>
          <p:cNvPr id="7" name="Объект 3"/>
          <p:cNvGraphicFramePr>
            <a:graphicFrameLocks/>
          </p:cNvGraphicFramePr>
          <p:nvPr>
            <p:extLst/>
          </p:nvPr>
        </p:nvGraphicFramePr>
        <p:xfrm>
          <a:off x="164573" y="794574"/>
          <a:ext cx="8847079" cy="4471202"/>
        </p:xfrm>
        <a:graphic>
          <a:graphicData uri="http://schemas.openxmlformats.org/drawingml/2006/table">
            <a:tbl>
              <a:tblPr firstRow="1" bandRow="1"/>
              <a:tblGrid>
                <a:gridCol w="7564311">
                  <a:extLst>
                    <a:ext uri="{9D8B030D-6E8A-4147-A177-3AD203B41FA5}">
                      <a16:colId xmlns:a16="http://schemas.microsoft.com/office/drawing/2014/main" val="1675249101"/>
                    </a:ext>
                  </a:extLst>
                </a:gridCol>
                <a:gridCol w="1282768">
                  <a:extLst>
                    <a:ext uri="{9D8B030D-6E8A-4147-A177-3AD203B41FA5}">
                      <a16:colId xmlns:a16="http://schemas.microsoft.com/office/drawing/2014/main" val="2381716755"/>
                    </a:ext>
                  </a:extLst>
                </a:gridCol>
              </a:tblGrid>
              <a:tr h="23699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Мероприятия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7850" marR="57850" marT="6026" marB="0" anchor="ctr">
                    <a:cell3D prstMaterial="dkEdge">
                      <a:bevel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3429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</a:t>
                      </a:r>
                      <a:endParaRPr lang="ru-RU" sz="1200" b="1" dirty="0" smtClean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7850" marR="57850" marT="6026" marB="0">
                    <a:cell3D prstMaterial="dkEdge">
                      <a:bevel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7059351"/>
                  </a:ext>
                </a:extLst>
              </a:tr>
              <a:tr h="2132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2019-2020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7850" marR="57850" marT="602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cell3D prstMaterial="dkEdge">
                      <a:bevel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0505427"/>
                  </a:ext>
                </a:extLst>
              </a:tr>
              <a:tr h="2316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Семинары для учителей начальных классов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7850" marR="57850" marT="6026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7850" marR="57850" marT="6026" marB="0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186805104"/>
                  </a:ext>
                </a:extLst>
              </a:tr>
              <a:tr h="2316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Семинары по вопросам ФГОС 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СОО, ДО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7850" marR="57850" marT="6026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7850" marR="57850" marT="6026" marB="0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808038314"/>
                  </a:ext>
                </a:extLst>
              </a:tr>
              <a:tr h="274647">
                <a:tc>
                  <a:txBody>
                    <a:bodyPr/>
                    <a:lstStyle/>
                    <a:p>
                      <a:pPr marL="0" marR="0" indent="0" algn="l" defTabSz="3429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Семинары для учителей русского языка, 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ИЗО, музыки</a:t>
                      </a:r>
                      <a:endParaRPr lang="ru-RU" sz="1200" b="1" dirty="0" smtClean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7850" marR="57850" marT="6026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7850" marR="57850" marT="6026" marB="0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613248922"/>
                  </a:ext>
                </a:extLst>
              </a:tr>
              <a:tr h="31210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Семинары по вопросам национального обучения и 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воспитания, для учителей родного языка и литературы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7850" marR="57850" marT="6026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7850" marR="57850" marT="6026" marB="0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72801668"/>
                  </a:ext>
                </a:extLst>
              </a:tr>
              <a:tr h="25265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Семинары для учителей физкультуры, ОБЖ, 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технологии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7850" marR="57850" marT="6026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7850" marR="57850" marT="6026" marB="0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4077735535"/>
                  </a:ext>
                </a:extLst>
              </a:tr>
              <a:tr h="2316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Семинары по вопросам педагогической аттестации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7850" marR="57850" marT="6026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7850" marR="57850" marT="6026" marB="0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612590915"/>
                  </a:ext>
                </a:extLst>
              </a:tr>
              <a:tr h="231688">
                <a:tc>
                  <a:txBody>
                    <a:bodyPr/>
                    <a:lstStyle/>
                    <a:p>
                      <a:pPr marL="0" marR="0" indent="0" algn="l" defTabSz="3429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Семинары для учителей химии, 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биологии, английского языка</a:t>
                      </a:r>
                      <a:endParaRPr lang="ru-RU" sz="1200" b="1" dirty="0" smtClean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7850" marR="57850" marT="6026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7850" marR="57850" marT="6026" marB="0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723599957"/>
                  </a:ext>
                </a:extLst>
              </a:tr>
              <a:tr h="2316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Семинары для библиотекарей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7850" marR="57850" marT="6026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7850" marR="57850" marT="6026" marB="0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353091676"/>
                  </a:ext>
                </a:extLst>
              </a:tr>
              <a:tr h="2316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Семинары для педагогов ДОУ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7850" marR="57850" marT="6026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7850" marR="57850" marT="6026" marB="0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001207606"/>
                  </a:ext>
                </a:extLst>
              </a:tr>
              <a:tr h="2316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Научно-практические конференции для учащихся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7850" marR="57850" marT="6026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7850" marR="57850" marT="6026" marB="0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023532699"/>
                  </a:ext>
                </a:extLst>
              </a:tr>
              <a:tr h="2316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Республиканские</a:t>
                      </a:r>
                      <a:r>
                        <a:rPr lang="ru-RU" sz="1200" b="1" baseline="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семинары, встречи 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7850" marR="57850" marT="6026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3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7850" marR="57850" marT="6026" marB="0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178255573"/>
                  </a:ext>
                </a:extLst>
              </a:tr>
              <a:tr h="2316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Семинары для учителей физико-математического цикла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7850" marR="57850" marT="6026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7850" marR="57850" marT="6026" marB="0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530096554"/>
                  </a:ext>
                </a:extLst>
              </a:tr>
              <a:tr h="28719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Семинары</a:t>
                      </a:r>
                      <a:r>
                        <a:rPr lang="ru-RU" sz="1200" b="1" baseline="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для заместителей директоров по учебной работе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7850" marR="57850" marT="6026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5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7850" marR="57850" marT="6026" marB="0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522368203"/>
                  </a:ext>
                </a:extLst>
              </a:tr>
              <a:tr h="28719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Семинары для руководителей ОУ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7850" marR="57850" marT="6026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7850" marR="57850" marT="6026" marB="0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637874481"/>
                  </a:ext>
                </a:extLst>
              </a:tr>
              <a:tr h="28719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Семинары для учителей истории и обществознания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7850" marR="57850" marT="6026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4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7850" marR="57850" marT="6026" marB="0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134497434"/>
                  </a:ext>
                </a:extLst>
              </a:tr>
              <a:tr h="2316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7850" marR="57850" marT="6026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7850" marR="57850" marT="6026" marB="0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718688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2883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elmira\Desktop\на августовку\IMG-20190821-WA0017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342" y="0"/>
            <a:ext cx="9144000" cy="51435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799598"/>
          </a:xfrm>
        </p:spPr>
        <p:txBody>
          <a:bodyPr>
            <a:normAutofit fontScale="90000"/>
          </a:bodyPr>
          <a:lstStyle/>
          <a:p>
            <a:r>
              <a:rPr lang="ru-RU" sz="3200" b="1" i="1" dirty="0">
                <a:solidFill>
                  <a:srgbClr val="002060"/>
                </a:solidFill>
                <a:latin typeface="+mn-lt"/>
              </a:rPr>
              <a:t>Обеспечение педагогическими кадрами</a:t>
            </a:r>
            <a:br>
              <a:rPr lang="ru-RU" sz="3200" b="1" i="1" dirty="0">
                <a:solidFill>
                  <a:srgbClr val="002060"/>
                </a:solidFill>
                <a:latin typeface="+mn-lt"/>
              </a:rPr>
            </a:br>
            <a:endParaRPr lang="ru-RU" sz="3200" b="1" i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21275" y="1491642"/>
            <a:ext cx="9361040" cy="4921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defTabSz="914400">
              <a:lnSpc>
                <a:spcPct val="115000"/>
              </a:lnSpc>
            </a:pPr>
            <a:r>
              <a:rPr lang="ru-RU" sz="2400" b="1" dirty="0" smtClean="0">
                <a:solidFill>
                  <a:srgbClr val="002060"/>
                </a:solidFill>
                <a:ea typeface="Calibri" panose="020F0502020204030204" pitchFamily="34" charset="0"/>
              </a:rPr>
              <a:t> </a:t>
            </a:r>
            <a:endParaRPr lang="ru-RU" sz="2400" b="1" dirty="0">
              <a:solidFill>
                <a:srgbClr val="002060"/>
              </a:solidFill>
              <a:ea typeface="Calibri" panose="020F0502020204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8396" y="1005576"/>
            <a:ext cx="9063316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учреждениях образования работает 1496  чел., из них педагогов – 846: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школах – 507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ДОУ – 237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учреждении доп. образования – 6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СПО- 33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школе – интернат -42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детском доме- 21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Средний возраст педагогических работников – 42 года.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Доля педагогов пенсионного возраста составляет  25  %.</a:t>
            </a:r>
          </a:p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школах педагоги с высшим образованием – 457 чел. (91%), со средним профессиональным – 50 чел. (9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%).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1189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elmira\Desktop\на августовку\IMG-20190821-WA0017.jpg"/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7752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КАДРЫ</a:t>
            </a:r>
            <a:b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квалификационных категорий  руководящих и педагогических работников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Лаишевского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 РТ</a:t>
            </a:r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98711344"/>
              </p:ext>
            </p:extLst>
          </p:nvPr>
        </p:nvGraphicFramePr>
        <p:xfrm>
          <a:off x="251172" y="1275609"/>
          <a:ext cx="8641656" cy="333388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1528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9942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Учебный год</a:t>
                      </a:r>
                      <a:endParaRPr lang="ru-RU" sz="1200" b="1" i="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</a:t>
                      </a:r>
                      <a:r>
                        <a:rPr lang="ru-RU" sz="1200" b="1" i="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</a:t>
                      </a:r>
                      <a:r>
                        <a:rPr lang="ru-RU" sz="1200" b="1" i="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работников</a:t>
                      </a:r>
                      <a:endParaRPr lang="ru-RU" sz="1200" b="1" i="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Имеют </a:t>
                      </a:r>
                      <a:r>
                        <a:rPr lang="ru-RU" sz="1200" b="1" i="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кв.категории</a:t>
                      </a:r>
                      <a:endParaRPr lang="ru-RU" sz="1200" b="1" i="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Высшая категория</a:t>
                      </a:r>
                      <a:endParaRPr lang="ru-RU" sz="1200" b="1" i="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Первая категория</a:t>
                      </a:r>
                      <a:endParaRPr lang="ru-RU" sz="1200" b="1" i="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baseline="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i="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СЗД</a:t>
                      </a:r>
                      <a:endParaRPr lang="ru-RU" sz="1200" b="1" i="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86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2017-2018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825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470 (57%)</a:t>
                      </a:r>
                      <a:endParaRPr lang="ru-RU" sz="1400" b="1" dirty="0" smtClean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 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11%)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380(46%)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355 (43%)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22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2018-2019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829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530 (63,93%)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110 (13,27%)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420</a:t>
                      </a:r>
                      <a:r>
                        <a:rPr lang="ru-RU" sz="1400" b="1" baseline="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(50,66%)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299 (36%)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697765152"/>
                  </a:ext>
                </a:extLst>
              </a:tr>
              <a:tr h="7486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2019-2020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846</a:t>
                      </a:r>
                      <a:endParaRPr lang="ru-RU" sz="14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545 (64,4%)</a:t>
                      </a:r>
                      <a:endParaRPr lang="ru-RU" sz="14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130 (15,3%)</a:t>
                      </a:r>
                      <a:endParaRPr lang="ru-RU" sz="1400" b="1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415(49,05%)</a:t>
                      </a:r>
                      <a:endParaRPr lang="ru-RU" sz="1400" b="1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301 (35,5%)</a:t>
                      </a:r>
                    </a:p>
                  </a:txBody>
                  <a:tcPr marL="68584" marR="68584" marT="0" marB="0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5180958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7145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elmira\Desktop\на августовку\IMG-20190821-WA0017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342" y="0"/>
            <a:ext cx="9144000" cy="51435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799598"/>
          </a:xfrm>
        </p:spPr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Награды и звания</a:t>
            </a:r>
            <a:endParaRPr lang="ru-RU" sz="32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21275" y="1491642"/>
            <a:ext cx="9361040" cy="30405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defTabSz="914400">
              <a:lnSpc>
                <a:spcPct val="115000"/>
              </a:lnSpc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«Заслуженный учитель РТ» – 12 чел.;</a:t>
            </a:r>
          </a:p>
          <a:p>
            <a:pPr indent="449580" defTabSz="914400">
              <a:lnSpc>
                <a:spcPct val="115000"/>
              </a:lnSpc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«Почетный работник общего образования» – 15 чел.;</a:t>
            </a:r>
          </a:p>
          <a:p>
            <a:pPr indent="449580" defTabSz="914400">
              <a:lnSpc>
                <a:spcPct val="115000"/>
              </a:lnSpc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«Почетный работник воспитания и образования» - 6 чел.</a:t>
            </a:r>
          </a:p>
          <a:p>
            <a:pPr indent="449580" defTabSz="914400">
              <a:lnSpc>
                <a:spcPct val="115000"/>
              </a:lnSpc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«Почетная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грамота МО и Н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РФ»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41 чел.; </a:t>
            </a:r>
          </a:p>
          <a:p>
            <a:pPr indent="449580" defTabSz="914400">
              <a:lnSpc>
                <a:spcPct val="115000"/>
              </a:lnSpc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Нагрудный знак «За заслуги в образовании» – 76 чел.;</a:t>
            </a:r>
          </a:p>
          <a:p>
            <a:pPr indent="449580" defTabSz="914400">
              <a:lnSpc>
                <a:spcPct val="115000"/>
              </a:lnSpc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Почетная грамота МО и Н РТ – 100 чел.</a:t>
            </a:r>
          </a:p>
          <a:p>
            <a:pPr indent="449580" defTabSz="914400">
              <a:lnSpc>
                <a:spcPct val="115000"/>
              </a:lnSpc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«Народный учитель» –  0 чел.</a:t>
            </a:r>
          </a:p>
        </p:txBody>
      </p:sp>
    </p:spTree>
    <p:extLst>
      <p:ext uri="{BB962C8B-B14F-4D97-AF65-F5344CB8AC3E}">
        <p14:creationId xmlns:p14="http://schemas.microsoft.com/office/powerpoint/2010/main" val="2211062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elmira\Desktop\на августовку\IMG-20190821-WA0017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457200" y="303510"/>
            <a:ext cx="8229600" cy="539521"/>
          </a:xfrm>
        </p:spPr>
        <p:txBody>
          <a:bodyPr>
            <a:normAutofit/>
          </a:bodyPr>
          <a:lstStyle/>
          <a:p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Молодые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специалисты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457200" y="1275608"/>
          <a:ext cx="8229600" cy="2751213"/>
        </p:xfrm>
        <a:graphic>
          <a:graphicData uri="http://schemas.openxmlformats.org/drawingml/2006/table">
            <a:tbl>
              <a:tblPr firstRow="1" firstCol="1" bandRow="1">
                <a:effectLst>
                  <a:reflection blurRad="6350" stA="52000" endA="300" endPos="35000" dir="5400000" sy="-100000" algn="bl" rotWithShape="0"/>
                </a:effectLst>
                <a:tableStyleId>{5940675A-B579-460E-94D1-54222C63F5DA}</a:tableStyleId>
              </a:tblPr>
              <a:tblGrid>
                <a:gridCol w="28000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149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14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6207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Учебный год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79" marR="68579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Прибыло молодых специалистов после ВУЗа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79" marR="68579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79" marR="685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8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ОУ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79" marR="68579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ДОУ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79" marR="68579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1918271"/>
                  </a:ext>
                </a:extLst>
              </a:tr>
              <a:tr h="6110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2017-2018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79" marR="68579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10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2018-2019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79" marR="68579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10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2019-2020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79" marR="68579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5662422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7604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elmira\Desktop\на августовку\IMG-20190821-WA0017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504"/>
            <a:ext cx="8229600" cy="857250"/>
          </a:xfrm>
        </p:spPr>
        <p:txBody>
          <a:bodyPr>
            <a:noAutofit/>
          </a:bodyPr>
          <a:lstStyle/>
          <a:p>
            <a:r>
              <a:rPr lang="ru-RU" sz="1600" b="1" dirty="0">
                <a:solidFill>
                  <a:srgbClr val="002060"/>
                </a:solidFill>
              </a:rPr>
              <a:t>Целевой прием</a:t>
            </a:r>
            <a:r>
              <a:rPr lang="ru-RU" sz="1600" dirty="0">
                <a:solidFill>
                  <a:srgbClr val="002060"/>
                </a:solidFill>
              </a:rPr>
              <a:t/>
            </a:r>
            <a:br>
              <a:rPr lang="ru-RU" sz="1600" dirty="0">
                <a:solidFill>
                  <a:srgbClr val="002060"/>
                </a:solidFill>
              </a:rPr>
            </a:br>
            <a:r>
              <a:rPr lang="ru-RU" sz="1600" b="1" dirty="0">
                <a:solidFill>
                  <a:srgbClr val="002060"/>
                </a:solidFill>
              </a:rPr>
              <a:t> </a:t>
            </a:r>
            <a:r>
              <a:rPr lang="ru-RU" sz="1600" dirty="0">
                <a:solidFill>
                  <a:srgbClr val="002060"/>
                </a:solidFill>
              </a:rPr>
              <a:t/>
            </a:r>
            <a:br>
              <a:rPr lang="ru-RU" sz="1600" dirty="0">
                <a:solidFill>
                  <a:srgbClr val="002060"/>
                </a:solidFill>
              </a:rPr>
            </a:br>
            <a:r>
              <a:rPr lang="ru-RU" sz="1600" dirty="0">
                <a:solidFill>
                  <a:srgbClr val="002060"/>
                </a:solidFill>
              </a:rPr>
              <a:t>Список студентов образовательных организаций Лаишевского муниципального района РТ, обучающихся по образовательным программам высшего образования </a:t>
            </a:r>
            <a:r>
              <a:rPr lang="ru-RU" sz="1600" b="1" dirty="0">
                <a:solidFill>
                  <a:srgbClr val="002060"/>
                </a:solidFill>
              </a:rPr>
              <a:t>по стипендиальному целевому </a:t>
            </a:r>
            <a:r>
              <a:rPr lang="ru-RU" sz="1600" b="1" dirty="0" smtClean="0">
                <a:solidFill>
                  <a:srgbClr val="002060"/>
                </a:solidFill>
              </a:rPr>
              <a:t>приему (ежемесячные выплаты 15 тыс. руб.</a:t>
            </a:r>
            <a:r>
              <a:rPr lang="ru-RU" sz="1600" dirty="0" smtClean="0">
                <a:solidFill>
                  <a:srgbClr val="002060"/>
                </a:solidFill>
              </a:rPr>
              <a:t>)</a:t>
            </a:r>
            <a:r>
              <a:rPr lang="ru-RU" sz="1600" dirty="0">
                <a:solidFill>
                  <a:srgbClr val="002060"/>
                </a:solidFill>
              </a:rPr>
              <a:t/>
            </a:r>
            <a:br>
              <a:rPr lang="ru-RU" sz="1600" dirty="0">
                <a:solidFill>
                  <a:srgbClr val="002060"/>
                </a:solidFill>
              </a:rPr>
            </a:br>
            <a:endParaRPr lang="ru-RU" sz="1600" dirty="0">
              <a:solidFill>
                <a:srgbClr val="002060"/>
              </a:solidFill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half" idx="1"/>
            <p:extLst/>
          </p:nvPr>
        </p:nvGraphicFramePr>
        <p:xfrm>
          <a:off x="143508" y="1275615"/>
          <a:ext cx="8856984" cy="3246401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0221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202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021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124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860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</a:rPr>
                        <a:t>№п/п</a:t>
                      </a:r>
                      <a:endParaRPr lang="ru-RU" sz="9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</a:rPr>
                        <a:t>Наименование ОУ</a:t>
                      </a:r>
                      <a:endParaRPr lang="ru-RU" sz="9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</a:rPr>
                        <a:t>Ф.И.О. студента - стипендиата</a:t>
                      </a:r>
                      <a:endParaRPr lang="ru-RU" sz="9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</a:rPr>
                        <a:t>Курс обучения</a:t>
                      </a:r>
                      <a:endParaRPr lang="ru-RU" sz="9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7168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</a:rPr>
                        <a:t>ФГАОУ ВО «Казанский (Приволжский) федеральный университет»</a:t>
                      </a:r>
                      <a:endParaRPr lang="ru-RU" sz="9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4335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</a:rPr>
                        <a:t>Направление: педагогическое образование (с двумя профилями подготовки) профили</a:t>
                      </a:r>
                      <a:endParaRPr lang="ru-RU" sz="9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</a:rPr>
                        <a:t>математика и физика (в </a:t>
                      </a:r>
                      <a:r>
                        <a:rPr lang="ru-RU" sz="1100" dirty="0" err="1">
                          <a:solidFill>
                            <a:srgbClr val="002060"/>
                          </a:solidFill>
                          <a:effectLst/>
                        </a:rPr>
                        <a:t>билингвальной</a:t>
                      </a: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</a:rPr>
                        <a:t> образовательной среде)</a:t>
                      </a:r>
                      <a:endParaRPr lang="ru-RU" sz="9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71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ru-RU" sz="9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</a:rPr>
                        <a:t>МБОУ «</a:t>
                      </a:r>
                      <a:r>
                        <a:rPr lang="ru-RU" sz="1100" dirty="0" err="1">
                          <a:solidFill>
                            <a:srgbClr val="002060"/>
                          </a:solidFill>
                          <a:effectLst/>
                        </a:rPr>
                        <a:t>Атабаеская</a:t>
                      </a: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</a:rPr>
                        <a:t> СОШ»</a:t>
                      </a:r>
                      <a:endParaRPr lang="ru-RU" sz="9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</a:rPr>
                        <a:t>Майорова Олеся Юрьевна</a:t>
                      </a:r>
                      <a:endParaRPr lang="ru-RU" sz="9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</a:rPr>
                        <a:t>1 курс,2019</a:t>
                      </a:r>
                      <a:endParaRPr lang="ru-RU" sz="9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4335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</a:rPr>
                        <a:t>Направление: педагогическое образование (с двумя профилями подготовки) профили</a:t>
                      </a:r>
                      <a:endParaRPr lang="ru-RU" sz="9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</a:rPr>
                        <a:t>математика и информатика (в </a:t>
                      </a:r>
                      <a:r>
                        <a:rPr lang="ru-RU" sz="1100" dirty="0" err="1">
                          <a:solidFill>
                            <a:srgbClr val="002060"/>
                          </a:solidFill>
                          <a:effectLst/>
                        </a:rPr>
                        <a:t>билингвальной</a:t>
                      </a: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</a:rPr>
                        <a:t> образовательной среде)</a:t>
                      </a:r>
                      <a:endParaRPr lang="ru-RU" sz="9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71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ru-RU" sz="9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</a:rPr>
                        <a:t>МБОУ «</a:t>
                      </a:r>
                      <a:r>
                        <a:rPr lang="ru-RU" sz="1100" dirty="0" err="1">
                          <a:solidFill>
                            <a:srgbClr val="002060"/>
                          </a:solidFill>
                          <a:effectLst/>
                        </a:rPr>
                        <a:t>Нармонская</a:t>
                      </a: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</a:rPr>
                        <a:t> СОШ»</a:t>
                      </a:r>
                      <a:endParaRPr lang="ru-RU" sz="9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</a:rPr>
                        <a:t>Краснова Ангелина Сергеевна</a:t>
                      </a:r>
                      <a:endParaRPr lang="ru-RU" sz="9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</a:rPr>
                        <a:t>1 курс,2019</a:t>
                      </a:r>
                      <a:endParaRPr lang="ru-RU" sz="9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4335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</a:rPr>
                        <a:t>Направление: педагогическое образование (с двумя профилями подготовки) профили:  математика и информатика (в </a:t>
                      </a:r>
                      <a:r>
                        <a:rPr lang="ru-RU" sz="1100" dirty="0" err="1">
                          <a:solidFill>
                            <a:srgbClr val="002060"/>
                          </a:solidFill>
                          <a:effectLst/>
                        </a:rPr>
                        <a:t>билингвальной</a:t>
                      </a: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</a:rPr>
                        <a:t> образовательной среде)</a:t>
                      </a:r>
                      <a:endParaRPr lang="ru-RU" sz="9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71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ru-RU" sz="9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</a:rPr>
                        <a:t>МБОУ «</a:t>
                      </a:r>
                      <a:r>
                        <a:rPr lang="ru-RU" sz="1100" dirty="0" err="1">
                          <a:solidFill>
                            <a:srgbClr val="002060"/>
                          </a:solidFill>
                          <a:effectLst/>
                        </a:rPr>
                        <a:t>Атабаеская</a:t>
                      </a: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</a:rPr>
                        <a:t> СОШ»</a:t>
                      </a:r>
                      <a:endParaRPr lang="ru-RU" sz="900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solidFill>
                            <a:srgbClr val="002060"/>
                          </a:solidFill>
                          <a:effectLst/>
                        </a:rPr>
                        <a:t>Халиуллин</a:t>
                      </a: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ru-RU" sz="1100" dirty="0" err="1">
                          <a:solidFill>
                            <a:srgbClr val="002060"/>
                          </a:solidFill>
                          <a:effectLst/>
                        </a:rPr>
                        <a:t>Радиф</a:t>
                      </a: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ru-RU" sz="1100" dirty="0" err="1">
                          <a:solidFill>
                            <a:srgbClr val="002060"/>
                          </a:solidFill>
                          <a:effectLst/>
                        </a:rPr>
                        <a:t>Ильгизарович</a:t>
                      </a:r>
                      <a:endParaRPr lang="ru-RU" sz="900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</a:rPr>
                        <a:t>2 курс,2018</a:t>
                      </a:r>
                      <a:endParaRPr lang="ru-RU" sz="9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4335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</a:rPr>
                        <a:t>Направление: педагогическое образование (с двумя профилями подготовки) профили: математика, информатика и ИТ, математика, информатика и ИТ в </a:t>
                      </a:r>
                      <a:r>
                        <a:rPr lang="ru-RU" sz="1100" dirty="0" err="1">
                          <a:solidFill>
                            <a:srgbClr val="002060"/>
                          </a:solidFill>
                          <a:effectLst/>
                        </a:rPr>
                        <a:t>билингвальной</a:t>
                      </a: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</a:rPr>
                        <a:t> среде</a:t>
                      </a:r>
                      <a:endParaRPr lang="ru-RU" sz="9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43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ru-RU" sz="9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</a:rPr>
                        <a:t>МБОУ «</a:t>
                      </a:r>
                      <a:r>
                        <a:rPr lang="ru-RU" sz="1100" dirty="0" err="1">
                          <a:solidFill>
                            <a:srgbClr val="002060"/>
                          </a:solidFill>
                          <a:effectLst/>
                        </a:rPr>
                        <a:t>Среднедевятовская</a:t>
                      </a: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</a:rPr>
                        <a:t> СОШ»</a:t>
                      </a:r>
                      <a:endParaRPr lang="ru-RU" sz="9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</a:rPr>
                        <a:t>Никитина Мария Александровна</a:t>
                      </a:r>
                      <a:endParaRPr lang="ru-RU" sz="9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</a:rPr>
                        <a:t>3 курс,2017</a:t>
                      </a:r>
                      <a:endParaRPr lang="ru-RU" sz="9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0531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elmira\Desktop\на августовку\IMG-20190821-WA0017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800" dirty="0">
                <a:solidFill>
                  <a:srgbClr val="002060"/>
                </a:solidFill>
                <a:latin typeface="+mn-lt"/>
              </a:rPr>
              <a:t>Список студентов образовательных организаций </a:t>
            </a:r>
            <a:r>
              <a:rPr lang="ru-RU" sz="1800" dirty="0" err="1">
                <a:solidFill>
                  <a:srgbClr val="002060"/>
                </a:solidFill>
                <a:latin typeface="+mn-lt"/>
              </a:rPr>
              <a:t>Лаишевского</a:t>
            </a:r>
            <a:r>
              <a:rPr lang="ru-RU" sz="1800" dirty="0">
                <a:solidFill>
                  <a:srgbClr val="002060"/>
                </a:solidFill>
                <a:latin typeface="+mn-lt"/>
              </a:rPr>
              <a:t> муниципального района РТ, обучающихся по образовательным программам высшего образования </a:t>
            </a:r>
            <a:r>
              <a:rPr lang="ru-RU" sz="1800" b="1" dirty="0">
                <a:solidFill>
                  <a:srgbClr val="002060"/>
                </a:solidFill>
                <a:latin typeface="+mn-lt"/>
              </a:rPr>
              <a:t>по целевому приему</a:t>
            </a:r>
            <a:r>
              <a:rPr lang="ru-RU" sz="1800" dirty="0">
                <a:solidFill>
                  <a:srgbClr val="002060"/>
                </a:solidFill>
                <a:latin typeface="+mn-lt"/>
              </a:rPr>
              <a:t> </a:t>
            </a:r>
            <a:br>
              <a:rPr lang="ru-RU" sz="1800" dirty="0">
                <a:solidFill>
                  <a:srgbClr val="002060"/>
                </a:solidFill>
                <a:latin typeface="+mn-lt"/>
              </a:rPr>
            </a:br>
            <a:endParaRPr lang="ru-RU" sz="1800" dirty="0">
              <a:solidFill>
                <a:srgbClr val="002060"/>
              </a:solidFill>
              <a:latin typeface="+mn-lt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sz="half" idx="1"/>
            <p:extLst/>
          </p:nvPr>
        </p:nvGraphicFramePr>
        <p:xfrm>
          <a:off x="251517" y="951570"/>
          <a:ext cx="8640964" cy="331640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9971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53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166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31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261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rgbClr val="002060"/>
                          </a:solidFill>
                          <a:effectLst/>
                        </a:rPr>
                        <a:t>№п/п</a:t>
                      </a:r>
                      <a:endParaRPr lang="ru-RU" sz="1100" b="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rgbClr val="002060"/>
                          </a:solidFill>
                          <a:effectLst/>
                        </a:rPr>
                        <a:t>Наименование муниципального образования Республики Татарстан</a:t>
                      </a:r>
                      <a:endParaRPr lang="ru-RU" sz="1100" b="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rgbClr val="002060"/>
                          </a:solidFill>
                          <a:effectLst/>
                        </a:rPr>
                        <a:t>Ф.И.О. студента </a:t>
                      </a:r>
                      <a:endParaRPr lang="ru-RU" sz="1100" b="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rgbClr val="002060"/>
                          </a:solidFill>
                          <a:effectLst/>
                        </a:rPr>
                        <a:t>Курс обучения</a:t>
                      </a:r>
                      <a:endParaRPr lang="ru-RU" sz="1100" b="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339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rgbClr val="002060"/>
                          </a:solidFill>
                          <a:effectLst/>
                        </a:rPr>
                        <a:t>ФГАОУ ВО «Казанский (Приволжский) федеральный университет»</a:t>
                      </a:r>
                      <a:endParaRPr lang="ru-RU" sz="1100" b="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0592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rgbClr val="002060"/>
                          </a:solidFill>
                          <a:effectLst/>
                        </a:rPr>
                        <a:t>Направление: педагогическое образование (с двумя профилями подготовки) профили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rgbClr val="002060"/>
                          </a:solidFill>
                          <a:effectLst/>
                        </a:rPr>
                        <a:t>история и обществознание</a:t>
                      </a:r>
                      <a:endParaRPr lang="ru-RU" sz="1100" b="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23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ru-RU" sz="1100" b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>
                          <a:solidFill>
                            <a:srgbClr val="002060"/>
                          </a:solidFill>
                          <a:effectLst/>
                        </a:rPr>
                        <a:t>Выпускник МБОУ «Гимназия №1» договор заключен с МБОУ «Лаишевская ООШ №3»</a:t>
                      </a:r>
                      <a:endParaRPr lang="ru-RU" sz="1100" b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0" dirty="0" smtClean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0" dirty="0" smtClean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0" dirty="0" smtClean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rgbClr val="002060"/>
                          </a:solidFill>
                          <a:effectLst/>
                        </a:rPr>
                        <a:t>Карпов </a:t>
                      </a:r>
                      <a:r>
                        <a:rPr lang="ru-RU" sz="1100" b="0" dirty="0">
                          <a:solidFill>
                            <a:srgbClr val="002060"/>
                          </a:solidFill>
                          <a:effectLst/>
                        </a:rPr>
                        <a:t>Даниил Александрович</a:t>
                      </a:r>
                      <a:endParaRPr lang="ru-RU" sz="1100" b="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rgbClr val="002060"/>
                          </a:solidFill>
                          <a:effectLst/>
                        </a:rPr>
                        <a:t>1 курс,2019</a:t>
                      </a:r>
                      <a:endParaRPr lang="ru-RU" sz="1100" b="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1684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elmira\Desktop\на августовку\IMG-20190821-WA0017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7474"/>
            <a:ext cx="8229600" cy="85725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Дошкольные образовательные учреждения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74516"/>
            <a:ext cx="8229600" cy="339447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 ДОУ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1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прогимназия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Кол-во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педагогических кадров – 186 человек, из них с высшей категорией 12 чел, с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первой - 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96 чел. </a:t>
            </a:r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учреждениях воспитывается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2615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ребенка. </a:t>
            </a:r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113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дошкольных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групп.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Охват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дошкольным образованием составляет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71%.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очередность –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1799 чел. </a:t>
            </a:r>
          </a:p>
          <a:p>
            <a:pPr marL="0" indent="0">
              <a:buNone/>
            </a:pP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9459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elmira\Desktop\на августовку\IMG-20190821-WA0017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97305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Экспериментальные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инновационные площадки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ДОУ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" y="481263"/>
            <a:ext cx="9144000" cy="464619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</a:t>
            </a:r>
            <a:r>
              <a:rPr lang="ru-RU" sz="17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Лаишевский</a:t>
            </a: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детский сад «Березка», инновационная площадка ИРО РФ «Модернизация математического образования на дошкольном уровне общего образования в соответствии с Концепцией развития математического образования в России на основе комплексной программы математического развития «</a:t>
            </a:r>
            <a:r>
              <a:rPr lang="ru-RU" sz="17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Мате:Плюс</a:t>
            </a: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marL="0" indent="0">
              <a:buNone/>
            </a:pP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</a:t>
            </a:r>
            <a:r>
              <a:rPr lang="ru-RU" sz="17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Столбищенский</a:t>
            </a: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детский сад «Сказка» инновационная площадка ИРО РФ по внедрению новейшей комплексной образовательной программы дошкольного образования «Вдохновение».</a:t>
            </a:r>
          </a:p>
          <a:p>
            <a:pPr marL="0" indent="0">
              <a:buNone/>
            </a:pP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</a:t>
            </a:r>
            <a:r>
              <a:rPr lang="ru-RU" sz="17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Лаишевский</a:t>
            </a: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детский сад «Радуга» площадка издательства ООО «Русское слово – учебник», по экспериментальной апробации и внедрению комплексной образовательной программы «Первые шаги». </a:t>
            </a:r>
          </a:p>
          <a:p>
            <a:pPr marL="0" indent="0">
              <a:buNone/>
            </a:pP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</a:t>
            </a:r>
            <a:r>
              <a:rPr lang="ru-RU" sz="17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Лаишевский</a:t>
            </a: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детский сад «Рябинка», районная площадка по внедрению комплекса ГТО для детей старшего дошкольного возраста. </a:t>
            </a:r>
          </a:p>
          <a:p>
            <a:pPr marL="0" indent="0">
              <a:buNone/>
            </a:pP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МБДОУ Песчано-</a:t>
            </a:r>
            <a:r>
              <a:rPr lang="ru-RU" sz="17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Ковалинский</a:t>
            </a: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детский сад «Золотой ключик», районная площадка по экологическому воспитанию дошкольников и формированию у детей основ безопасности дорожного движения. </a:t>
            </a:r>
          </a:p>
          <a:p>
            <a:pPr marL="0" indent="0">
              <a:buNone/>
            </a:pPr>
            <a:r>
              <a:rPr lang="ru-RU" sz="17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</a:t>
            </a:r>
            <a:r>
              <a:rPr lang="ru-RU" sz="17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Нармонский</a:t>
            </a: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детский сад «Солнышко» </a:t>
            </a:r>
            <a:r>
              <a:rPr lang="ru-RU" sz="17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базовая площадка </a:t>
            </a: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реализации проекта «</a:t>
            </a:r>
            <a:r>
              <a:rPr lang="ru-RU" sz="17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Семьеведение</a:t>
            </a: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</a:p>
        </p:txBody>
      </p:sp>
    </p:spTree>
    <p:extLst>
      <p:ext uri="{BB962C8B-B14F-4D97-AF65-F5344CB8AC3E}">
        <p14:creationId xmlns:p14="http://schemas.microsoft.com/office/powerpoint/2010/main" val="3342873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elmira\Desktop\на августовку\IMG-20190821-WA0017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073349"/>
          </a:xfrm>
        </p:spPr>
        <p:txBody>
          <a:bodyPr>
            <a:no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Республиканский </a:t>
            </a:r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семинар</a:t>
            </a:r>
            <a:b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«Организация развивающей предметно- пространственной среды дошкольных образовательных организаций в соответствии с ФГОС дошкольного образования</a:t>
            </a:r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Столбищенский</a:t>
            </a:r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детский сад 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«Сказка» </a:t>
            </a:r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 </a:t>
            </a:r>
            <a:r>
              <a:rPr lang="ru-RU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Лаишевский</a:t>
            </a:r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детский сад 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«Рябинка»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" y="1616148"/>
            <a:ext cx="9144000" cy="3511309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sz="1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</a:t>
            </a:r>
          </a:p>
          <a:p>
            <a:pPr marL="0" indent="0">
              <a:buNone/>
            </a:pPr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31 октября 2019  года </a:t>
            </a:r>
            <a:endParaRPr lang="ru-RU" sz="16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986" y="1650465"/>
            <a:ext cx="2254991" cy="15683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8601" y="1651617"/>
            <a:ext cx="2781649" cy="15660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/>
          <a:srcRect l="5289" t="20492" r="7006" b="10619"/>
          <a:stretch/>
        </p:blipFill>
        <p:spPr>
          <a:xfrm>
            <a:off x="3031984" y="1600105"/>
            <a:ext cx="2679610" cy="157853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99263" y="3357850"/>
            <a:ext cx="2278676" cy="14759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8"/>
          <a:srcRect t="27856" r="311"/>
          <a:stretch/>
        </p:blipFill>
        <p:spPr>
          <a:xfrm>
            <a:off x="1645792" y="3371802"/>
            <a:ext cx="2334489" cy="13579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280688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elmira\Desktop\на августовку\IMG-20190821-WA0017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1162051" y="171246"/>
            <a:ext cx="7818960" cy="427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r>
              <a:rPr lang="ru-RU" sz="2177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Реализация региональных </a:t>
            </a:r>
            <a:r>
              <a:rPr lang="ru-RU" sz="2177" b="1" dirty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и </a:t>
            </a:r>
            <a:r>
              <a:rPr lang="ru-RU" sz="2177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муниципальных проектов</a:t>
            </a:r>
            <a:endParaRPr lang="ru-RU" sz="2177" b="1" dirty="0">
              <a:solidFill>
                <a:srgbClr val="00206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537891878"/>
              </p:ext>
            </p:extLst>
          </p:nvPr>
        </p:nvGraphicFramePr>
        <p:xfrm>
          <a:off x="232546" y="985038"/>
          <a:ext cx="8748464" cy="41584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086600" y="4295091"/>
            <a:ext cx="2057400" cy="205372"/>
          </a:xfrm>
        </p:spPr>
        <p:txBody>
          <a:bodyPr/>
          <a:lstStyle/>
          <a:p>
            <a:pPr>
              <a:defRPr/>
            </a:pPr>
            <a:fld id="{36C27B3D-21E6-48F0-B29F-0CE8D53FC7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6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408353" y="60362"/>
            <a:ext cx="6106377" cy="614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2944" tIns="41472" rIns="82944" bIns="41472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51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НАЦИОНАЛЬНОЕ ОБРАЗОВАНИЕ </a:t>
            </a:r>
            <a:endParaRPr kumimoji="0" lang="ru-RU" sz="1451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l" defTabSz="82945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27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1" name="Рисунок 10" descr="http://www.regruss.ru/upload/iblock/996/60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249" y="162666"/>
            <a:ext cx="679717" cy="4682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2" descr="http://laishevo.tatarstan.ru/file/%D0%9B%D0%B0%D0%B8%D1%88%D0%B5%D0%B2%D1%81%D0%BA%D0%B8%D0%B9%20%D1%80-%D0%BD%20(%D0%B3%D0%B5%D1%80%D0%B1).gif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0711" y="137122"/>
            <a:ext cx="522033" cy="5373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4" name="Прямоугольник 3"/>
          <p:cNvSpPr/>
          <p:nvPr/>
        </p:nvSpPr>
        <p:spPr>
          <a:xfrm>
            <a:off x="943189" y="347478"/>
            <a:ext cx="8009556" cy="584775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907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50800" dist="38100" dir="10800000" algn="r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Times New Roman"/>
                <a:ea typeface="Calibri"/>
                <a:cs typeface="Times New Roman"/>
              </a:rPr>
              <a:t>«Повышение качества образования учащихся на основе использования современных образовательных технологий на уроках родного языка и литературы</a:t>
            </a:r>
            <a:r>
              <a:rPr kumimoji="0" lang="tt-RU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50800" dist="38100" dir="10800000" algn="r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Times New Roman"/>
                <a:ea typeface="Calibri"/>
                <a:cs typeface="Times New Roman"/>
              </a:rPr>
              <a:t>»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Calibri"/>
              <a:cs typeface="Times New Roman"/>
            </a:endParaRPr>
          </a:p>
        </p:txBody>
      </p:sp>
      <p:graphicFrame>
        <p:nvGraphicFramePr>
          <p:cNvPr id="17" name="Объект 4"/>
          <p:cNvGraphicFramePr>
            <a:graphicFrameLocks/>
          </p:cNvGraphicFramePr>
          <p:nvPr>
            <p:extLst/>
          </p:nvPr>
        </p:nvGraphicFramePr>
        <p:xfrm>
          <a:off x="0" y="891294"/>
          <a:ext cx="9144000" cy="42522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4948" y="980289"/>
            <a:ext cx="1161474" cy="6912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40946" y="3140114"/>
            <a:ext cx="1162161" cy="8628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Katerina\Desktop\для видеоролика\Хазиева М.М\Лаишевские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6572" y="1955154"/>
            <a:ext cx="1122318" cy="7602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Users\Katerina\Desktop\для видеоролика\фото тютор\П.Ковали\IMG_1884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472" y="4327075"/>
            <a:ext cx="1462081" cy="7248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C:\Users\Katerina\Desktop\для видеоролика\фото в журнал\DSCF1004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668" y="3053254"/>
            <a:ext cx="1373042" cy="7624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C:\Users\Katerina\Desktop\для видеоролика\фото тютор\П.Ковали\IMG_1911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9566" y="4168641"/>
            <a:ext cx="1380296" cy="8092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C:\Users\Katerina\Desktop\для видеоролика\фото тютор\П.Ковали\IMG_1903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189" y="1963967"/>
            <a:ext cx="1427536" cy="8176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3" descr="F:\мер.пос. недели тат. яз  16.02.15\квн 8 кл 19.02.15\IMG_0250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025" y="1000882"/>
            <a:ext cx="1977612" cy="8472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2" descr="http://imcsaba.3dn.ru/_nw/17/78795796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2344" y="1037234"/>
            <a:ext cx="1117518" cy="7457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62770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3000" y="481204"/>
            <a:ext cx="6858000" cy="685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258889"/>
            <a:ext cx="6858000" cy="13413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600772" y="258890"/>
            <a:ext cx="5524500" cy="483870"/>
          </a:xfrm>
          <a:custGeom>
            <a:avLst/>
            <a:gdLst/>
            <a:ahLst/>
            <a:cxnLst/>
            <a:rect l="l" t="t" r="r" b="b"/>
            <a:pathLst>
              <a:path w="7366000" h="645160">
                <a:moveTo>
                  <a:pt x="0" y="269875"/>
                </a:moveTo>
                <a:lnTo>
                  <a:pt x="4348" y="221384"/>
                </a:lnTo>
                <a:lnTo>
                  <a:pt x="16886" y="175737"/>
                </a:lnTo>
                <a:lnTo>
                  <a:pt x="36850" y="133698"/>
                </a:lnTo>
                <a:lnTo>
                  <a:pt x="63478" y="96029"/>
                </a:lnTo>
                <a:lnTo>
                  <a:pt x="96009" y="63496"/>
                </a:lnTo>
                <a:lnTo>
                  <a:pt x="133681" y="36862"/>
                </a:lnTo>
                <a:lnTo>
                  <a:pt x="175730" y="16892"/>
                </a:lnTo>
                <a:lnTo>
                  <a:pt x="221394" y="4350"/>
                </a:lnTo>
                <a:lnTo>
                  <a:pt x="269913" y="0"/>
                </a:lnTo>
                <a:lnTo>
                  <a:pt x="7095617" y="0"/>
                </a:lnTo>
                <a:lnTo>
                  <a:pt x="7144107" y="4350"/>
                </a:lnTo>
                <a:lnTo>
                  <a:pt x="7189754" y="16892"/>
                </a:lnTo>
                <a:lnTo>
                  <a:pt x="7231793" y="36862"/>
                </a:lnTo>
                <a:lnTo>
                  <a:pt x="7269462" y="63496"/>
                </a:lnTo>
                <a:lnTo>
                  <a:pt x="7301995" y="96029"/>
                </a:lnTo>
                <a:lnTo>
                  <a:pt x="7328629" y="133698"/>
                </a:lnTo>
                <a:lnTo>
                  <a:pt x="7348599" y="175737"/>
                </a:lnTo>
                <a:lnTo>
                  <a:pt x="7361141" y="221384"/>
                </a:lnTo>
                <a:lnTo>
                  <a:pt x="7365492" y="269875"/>
                </a:lnTo>
                <a:lnTo>
                  <a:pt x="7365492" y="374777"/>
                </a:lnTo>
                <a:lnTo>
                  <a:pt x="7361141" y="423267"/>
                </a:lnTo>
                <a:lnTo>
                  <a:pt x="7348599" y="468914"/>
                </a:lnTo>
                <a:lnTo>
                  <a:pt x="7328629" y="510953"/>
                </a:lnTo>
                <a:lnTo>
                  <a:pt x="7301995" y="548622"/>
                </a:lnTo>
                <a:lnTo>
                  <a:pt x="7269462" y="581155"/>
                </a:lnTo>
                <a:lnTo>
                  <a:pt x="7231793" y="607789"/>
                </a:lnTo>
                <a:lnTo>
                  <a:pt x="7189754" y="627759"/>
                </a:lnTo>
                <a:lnTo>
                  <a:pt x="7144107" y="640301"/>
                </a:lnTo>
                <a:lnTo>
                  <a:pt x="7095617" y="644652"/>
                </a:lnTo>
                <a:lnTo>
                  <a:pt x="269913" y="644652"/>
                </a:lnTo>
                <a:lnTo>
                  <a:pt x="221394" y="640301"/>
                </a:lnTo>
                <a:lnTo>
                  <a:pt x="175730" y="627759"/>
                </a:lnTo>
                <a:lnTo>
                  <a:pt x="133681" y="607789"/>
                </a:lnTo>
                <a:lnTo>
                  <a:pt x="96009" y="581155"/>
                </a:lnTo>
                <a:lnTo>
                  <a:pt x="63478" y="548622"/>
                </a:lnTo>
                <a:lnTo>
                  <a:pt x="36850" y="510953"/>
                </a:lnTo>
                <a:lnTo>
                  <a:pt x="16886" y="468914"/>
                </a:lnTo>
                <a:lnTo>
                  <a:pt x="4348" y="423267"/>
                </a:lnTo>
                <a:lnTo>
                  <a:pt x="0" y="374777"/>
                </a:lnTo>
                <a:lnTo>
                  <a:pt x="0" y="269875"/>
                </a:lnTo>
                <a:close/>
              </a:path>
            </a:pathLst>
          </a:custGeom>
          <a:ln w="3809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294627" y="44576"/>
            <a:ext cx="482345" cy="4229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72001" y="807382"/>
            <a:ext cx="3348371" cy="2248212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Реализация мероприятий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Государственной программы Российской Федерации "Развитие образования</a:t>
            </a: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" 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 2019 </a:t>
            </a: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году по направлению «Модернизация технологий и содержания обучения в соответствии с новым федеральным государственным образовательным стандартом посредством разработки концепций модернизации конкретных областей, поддержки региональных программ развития образования и поддержки сетевых методических объединений»</a:t>
            </a:r>
          </a:p>
        </p:txBody>
      </p:sp>
      <p:sp>
        <p:nvSpPr>
          <p:cNvPr id="10" name="object 10"/>
          <p:cNvSpPr/>
          <p:nvPr/>
        </p:nvSpPr>
        <p:spPr>
          <a:xfrm>
            <a:off x="7164895" y="571"/>
            <a:ext cx="836771" cy="465296"/>
          </a:xfrm>
          <a:custGeom>
            <a:avLst/>
            <a:gdLst/>
            <a:ahLst/>
            <a:cxnLst/>
            <a:rect l="l" t="t" r="r" b="b"/>
            <a:pathLst>
              <a:path w="1115695" h="620395">
                <a:moveTo>
                  <a:pt x="0" y="620268"/>
                </a:moveTo>
                <a:lnTo>
                  <a:pt x="1115568" y="620268"/>
                </a:lnTo>
                <a:lnTo>
                  <a:pt x="1115568" y="0"/>
                </a:lnTo>
                <a:lnTo>
                  <a:pt x="0" y="0"/>
                </a:lnTo>
                <a:lnTo>
                  <a:pt x="0" y="62026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164895" y="571"/>
            <a:ext cx="836771" cy="465296"/>
          </a:xfrm>
          <a:custGeom>
            <a:avLst/>
            <a:gdLst/>
            <a:ahLst/>
            <a:cxnLst/>
            <a:rect l="l" t="t" r="r" b="b"/>
            <a:pathLst>
              <a:path w="1115695" h="620395">
                <a:moveTo>
                  <a:pt x="0" y="620268"/>
                </a:moveTo>
                <a:lnTo>
                  <a:pt x="1115568" y="620268"/>
                </a:lnTo>
                <a:lnTo>
                  <a:pt x="1115568" y="0"/>
                </a:lnTo>
                <a:lnTo>
                  <a:pt x="0" y="0"/>
                </a:lnTo>
                <a:lnTo>
                  <a:pt x="0" y="620268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1561" y="281714"/>
            <a:ext cx="443522" cy="44809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01909" y="250035"/>
            <a:ext cx="596298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МБОУ «</a:t>
            </a:r>
            <a:r>
              <a:rPr kumimoji="0" lang="ru-RU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Именьковская</a:t>
            </a: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СОШ» </a:t>
            </a:r>
            <a:r>
              <a:rPr kumimoji="0" lang="ru-RU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Лаишевского</a:t>
            </a: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МР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Республики Татарстан</a:t>
            </a:r>
            <a:endParaRPr kumimoji="0" lang="ru-RU" sz="1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935" y="271866"/>
            <a:ext cx="384368" cy="4708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13" descr="C:\Users\Алия\Desktop\мастер-класс\русс\визитка\SDC1111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77558" y="1277760"/>
            <a:ext cx="3538538" cy="26539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1385647" y="3975907"/>
            <a:ext cx="61501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-8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Приказ МО и НРТ от 14 февраля 2019 года №под-190/19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-8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«Федеральная базовая площадка - 2019»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4" descr="C:\Users\Алия\Desktop\ИСОШ\раб стол\Мастерн-класслар 2015\о школе 2015\Слайд3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57" t="28191" r="11338" b="26779"/>
          <a:stretch/>
        </p:blipFill>
        <p:spPr bwMode="auto">
          <a:xfrm>
            <a:off x="1130742" y="2031690"/>
            <a:ext cx="1567036" cy="205093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4477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3000" y="481204"/>
            <a:ext cx="6858000" cy="685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666" y="281713"/>
            <a:ext cx="6858000" cy="13413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600772" y="258890"/>
            <a:ext cx="5524500" cy="483870"/>
          </a:xfrm>
          <a:custGeom>
            <a:avLst/>
            <a:gdLst/>
            <a:ahLst/>
            <a:cxnLst/>
            <a:rect l="l" t="t" r="r" b="b"/>
            <a:pathLst>
              <a:path w="7366000" h="645160">
                <a:moveTo>
                  <a:pt x="0" y="269875"/>
                </a:moveTo>
                <a:lnTo>
                  <a:pt x="4348" y="221384"/>
                </a:lnTo>
                <a:lnTo>
                  <a:pt x="16886" y="175737"/>
                </a:lnTo>
                <a:lnTo>
                  <a:pt x="36850" y="133698"/>
                </a:lnTo>
                <a:lnTo>
                  <a:pt x="63478" y="96029"/>
                </a:lnTo>
                <a:lnTo>
                  <a:pt x="96009" y="63496"/>
                </a:lnTo>
                <a:lnTo>
                  <a:pt x="133681" y="36862"/>
                </a:lnTo>
                <a:lnTo>
                  <a:pt x="175730" y="16892"/>
                </a:lnTo>
                <a:lnTo>
                  <a:pt x="221394" y="4350"/>
                </a:lnTo>
                <a:lnTo>
                  <a:pt x="269913" y="0"/>
                </a:lnTo>
                <a:lnTo>
                  <a:pt x="7095617" y="0"/>
                </a:lnTo>
                <a:lnTo>
                  <a:pt x="7144107" y="4350"/>
                </a:lnTo>
                <a:lnTo>
                  <a:pt x="7189754" y="16892"/>
                </a:lnTo>
                <a:lnTo>
                  <a:pt x="7231793" y="36862"/>
                </a:lnTo>
                <a:lnTo>
                  <a:pt x="7269462" y="63496"/>
                </a:lnTo>
                <a:lnTo>
                  <a:pt x="7301995" y="96029"/>
                </a:lnTo>
                <a:lnTo>
                  <a:pt x="7328629" y="133698"/>
                </a:lnTo>
                <a:lnTo>
                  <a:pt x="7348599" y="175737"/>
                </a:lnTo>
                <a:lnTo>
                  <a:pt x="7361141" y="221384"/>
                </a:lnTo>
                <a:lnTo>
                  <a:pt x="7365492" y="269875"/>
                </a:lnTo>
                <a:lnTo>
                  <a:pt x="7365492" y="374777"/>
                </a:lnTo>
                <a:lnTo>
                  <a:pt x="7361141" y="423267"/>
                </a:lnTo>
                <a:lnTo>
                  <a:pt x="7348599" y="468914"/>
                </a:lnTo>
                <a:lnTo>
                  <a:pt x="7328629" y="510953"/>
                </a:lnTo>
                <a:lnTo>
                  <a:pt x="7301995" y="548622"/>
                </a:lnTo>
                <a:lnTo>
                  <a:pt x="7269462" y="581155"/>
                </a:lnTo>
                <a:lnTo>
                  <a:pt x="7231793" y="607789"/>
                </a:lnTo>
                <a:lnTo>
                  <a:pt x="7189754" y="627759"/>
                </a:lnTo>
                <a:lnTo>
                  <a:pt x="7144107" y="640301"/>
                </a:lnTo>
                <a:lnTo>
                  <a:pt x="7095617" y="644652"/>
                </a:lnTo>
                <a:lnTo>
                  <a:pt x="269913" y="644652"/>
                </a:lnTo>
                <a:lnTo>
                  <a:pt x="221394" y="640301"/>
                </a:lnTo>
                <a:lnTo>
                  <a:pt x="175730" y="627759"/>
                </a:lnTo>
                <a:lnTo>
                  <a:pt x="133681" y="607789"/>
                </a:lnTo>
                <a:lnTo>
                  <a:pt x="96009" y="581155"/>
                </a:lnTo>
                <a:lnTo>
                  <a:pt x="63478" y="548622"/>
                </a:lnTo>
                <a:lnTo>
                  <a:pt x="36850" y="510953"/>
                </a:lnTo>
                <a:lnTo>
                  <a:pt x="16886" y="468914"/>
                </a:lnTo>
                <a:lnTo>
                  <a:pt x="4348" y="423267"/>
                </a:lnTo>
                <a:lnTo>
                  <a:pt x="0" y="374777"/>
                </a:lnTo>
                <a:lnTo>
                  <a:pt x="0" y="269875"/>
                </a:lnTo>
                <a:close/>
              </a:path>
            </a:pathLst>
          </a:custGeom>
          <a:ln w="3809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294627" y="44576"/>
            <a:ext cx="482345" cy="4229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06428" y="799706"/>
            <a:ext cx="6470013" cy="563135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Обучено 250 педагогического работника 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из регионов Российской Федерации</a:t>
            </a:r>
          </a:p>
        </p:txBody>
      </p:sp>
      <p:sp>
        <p:nvSpPr>
          <p:cNvPr id="10" name="object 10"/>
          <p:cNvSpPr/>
          <p:nvPr/>
        </p:nvSpPr>
        <p:spPr>
          <a:xfrm>
            <a:off x="7164895" y="571"/>
            <a:ext cx="836771" cy="465296"/>
          </a:xfrm>
          <a:custGeom>
            <a:avLst/>
            <a:gdLst/>
            <a:ahLst/>
            <a:cxnLst/>
            <a:rect l="l" t="t" r="r" b="b"/>
            <a:pathLst>
              <a:path w="1115695" h="620395">
                <a:moveTo>
                  <a:pt x="0" y="620268"/>
                </a:moveTo>
                <a:lnTo>
                  <a:pt x="1115568" y="620268"/>
                </a:lnTo>
                <a:lnTo>
                  <a:pt x="1115568" y="0"/>
                </a:lnTo>
                <a:lnTo>
                  <a:pt x="0" y="0"/>
                </a:lnTo>
                <a:lnTo>
                  <a:pt x="0" y="62026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164895" y="571"/>
            <a:ext cx="836771" cy="465296"/>
          </a:xfrm>
          <a:custGeom>
            <a:avLst/>
            <a:gdLst/>
            <a:ahLst/>
            <a:cxnLst/>
            <a:rect l="l" t="t" r="r" b="b"/>
            <a:pathLst>
              <a:path w="1115695" h="620395">
                <a:moveTo>
                  <a:pt x="0" y="620268"/>
                </a:moveTo>
                <a:lnTo>
                  <a:pt x="1115568" y="620268"/>
                </a:lnTo>
                <a:lnTo>
                  <a:pt x="1115568" y="0"/>
                </a:lnTo>
                <a:lnTo>
                  <a:pt x="0" y="0"/>
                </a:lnTo>
                <a:lnTo>
                  <a:pt x="0" y="620268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1561" y="281714"/>
            <a:ext cx="443522" cy="44809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01909" y="250035"/>
            <a:ext cx="596298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МБОУ «</a:t>
            </a:r>
            <a:r>
              <a:rPr kumimoji="0" lang="ru-RU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Именьковская</a:t>
            </a: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СОШ» </a:t>
            </a:r>
            <a:r>
              <a:rPr kumimoji="0" lang="ru-RU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Лаишевского</a:t>
            </a: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МР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Республики Татарстан</a:t>
            </a:r>
            <a:endParaRPr kumimoji="0" lang="ru-RU" sz="1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935" y="271866"/>
            <a:ext cx="384368" cy="4708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6" name="Таблица 15"/>
          <p:cNvGraphicFramePr>
            <a:graphicFrameLocks noGrp="1"/>
          </p:cNvGraphicFramePr>
          <p:nvPr>
            <p:extLst/>
          </p:nvPr>
        </p:nvGraphicFramePr>
        <p:xfrm>
          <a:off x="1445772" y="1551920"/>
          <a:ext cx="6391325" cy="2743200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15975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79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79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979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Сроки обучения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обучающихся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Регион РФ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Дата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май</a:t>
                      </a:r>
                      <a:endParaRPr lang="ru-RU" sz="1500" b="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Московская об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20-24 мая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500" b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июнь</a:t>
                      </a:r>
                      <a:endParaRPr lang="ru-RU" sz="1500" b="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август</a:t>
                      </a:r>
                      <a:endParaRPr lang="ru-RU" sz="1500" b="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Астраханская об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23-27 июня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21-22</a:t>
                      </a:r>
                      <a:r>
                        <a:rPr lang="ru-RU" sz="1500" baseline="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августа</a:t>
                      </a:r>
                      <a:endParaRPr lang="ru-RU" sz="1500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сентябрь</a:t>
                      </a:r>
                      <a:endParaRPr lang="ru-RU" sz="1500" b="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Астраханская об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28- 29 сентября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октябрь</a:t>
                      </a:r>
                      <a:endParaRPr lang="ru-RU" sz="1500" b="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Ульяновская об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10-11 октября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</a:t>
                      </a:r>
                      <a:endParaRPr lang="ru-RU" sz="15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5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5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258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3000" y="481204"/>
            <a:ext cx="6858000" cy="685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258889"/>
            <a:ext cx="6858000" cy="13413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600772" y="258890"/>
            <a:ext cx="5524500" cy="483870"/>
          </a:xfrm>
          <a:custGeom>
            <a:avLst/>
            <a:gdLst/>
            <a:ahLst/>
            <a:cxnLst/>
            <a:rect l="l" t="t" r="r" b="b"/>
            <a:pathLst>
              <a:path w="7366000" h="645160">
                <a:moveTo>
                  <a:pt x="0" y="269875"/>
                </a:moveTo>
                <a:lnTo>
                  <a:pt x="4348" y="221384"/>
                </a:lnTo>
                <a:lnTo>
                  <a:pt x="16886" y="175737"/>
                </a:lnTo>
                <a:lnTo>
                  <a:pt x="36850" y="133698"/>
                </a:lnTo>
                <a:lnTo>
                  <a:pt x="63478" y="96029"/>
                </a:lnTo>
                <a:lnTo>
                  <a:pt x="96009" y="63496"/>
                </a:lnTo>
                <a:lnTo>
                  <a:pt x="133681" y="36862"/>
                </a:lnTo>
                <a:lnTo>
                  <a:pt x="175730" y="16892"/>
                </a:lnTo>
                <a:lnTo>
                  <a:pt x="221394" y="4350"/>
                </a:lnTo>
                <a:lnTo>
                  <a:pt x="269913" y="0"/>
                </a:lnTo>
                <a:lnTo>
                  <a:pt x="7095617" y="0"/>
                </a:lnTo>
                <a:lnTo>
                  <a:pt x="7144107" y="4350"/>
                </a:lnTo>
                <a:lnTo>
                  <a:pt x="7189754" y="16892"/>
                </a:lnTo>
                <a:lnTo>
                  <a:pt x="7231793" y="36862"/>
                </a:lnTo>
                <a:lnTo>
                  <a:pt x="7269462" y="63496"/>
                </a:lnTo>
                <a:lnTo>
                  <a:pt x="7301995" y="96029"/>
                </a:lnTo>
                <a:lnTo>
                  <a:pt x="7328629" y="133698"/>
                </a:lnTo>
                <a:lnTo>
                  <a:pt x="7348599" y="175737"/>
                </a:lnTo>
                <a:lnTo>
                  <a:pt x="7361141" y="221384"/>
                </a:lnTo>
                <a:lnTo>
                  <a:pt x="7365492" y="269875"/>
                </a:lnTo>
                <a:lnTo>
                  <a:pt x="7365492" y="374777"/>
                </a:lnTo>
                <a:lnTo>
                  <a:pt x="7361141" y="423267"/>
                </a:lnTo>
                <a:lnTo>
                  <a:pt x="7348599" y="468914"/>
                </a:lnTo>
                <a:lnTo>
                  <a:pt x="7328629" y="510953"/>
                </a:lnTo>
                <a:lnTo>
                  <a:pt x="7301995" y="548622"/>
                </a:lnTo>
                <a:lnTo>
                  <a:pt x="7269462" y="581155"/>
                </a:lnTo>
                <a:lnTo>
                  <a:pt x="7231793" y="607789"/>
                </a:lnTo>
                <a:lnTo>
                  <a:pt x="7189754" y="627759"/>
                </a:lnTo>
                <a:lnTo>
                  <a:pt x="7144107" y="640301"/>
                </a:lnTo>
                <a:lnTo>
                  <a:pt x="7095617" y="644652"/>
                </a:lnTo>
                <a:lnTo>
                  <a:pt x="269913" y="644652"/>
                </a:lnTo>
                <a:lnTo>
                  <a:pt x="221394" y="640301"/>
                </a:lnTo>
                <a:lnTo>
                  <a:pt x="175730" y="627759"/>
                </a:lnTo>
                <a:lnTo>
                  <a:pt x="133681" y="607789"/>
                </a:lnTo>
                <a:lnTo>
                  <a:pt x="96009" y="581155"/>
                </a:lnTo>
                <a:lnTo>
                  <a:pt x="63478" y="548622"/>
                </a:lnTo>
                <a:lnTo>
                  <a:pt x="36850" y="510953"/>
                </a:lnTo>
                <a:lnTo>
                  <a:pt x="16886" y="468914"/>
                </a:lnTo>
                <a:lnTo>
                  <a:pt x="4348" y="423267"/>
                </a:lnTo>
                <a:lnTo>
                  <a:pt x="0" y="374777"/>
                </a:lnTo>
                <a:lnTo>
                  <a:pt x="0" y="269875"/>
                </a:lnTo>
                <a:close/>
              </a:path>
            </a:pathLst>
          </a:custGeom>
          <a:ln w="3809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294627" y="44576"/>
            <a:ext cx="482345" cy="4229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43001" y="785703"/>
            <a:ext cx="6857999" cy="655468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100" b="1" i="0" u="none" strike="noStrike" kern="1200" cap="none" spc="-8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ПОДПИСАНО В 2019 ГОДУ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100" b="1" i="0" u="none" strike="noStrike" kern="1200" cap="none" spc="-8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«Соглашение о межрегиональном сотрудничестве»</a:t>
            </a:r>
            <a:endParaRPr kumimoji="0" lang="ru-RU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164895" y="571"/>
            <a:ext cx="836771" cy="465296"/>
          </a:xfrm>
          <a:custGeom>
            <a:avLst/>
            <a:gdLst/>
            <a:ahLst/>
            <a:cxnLst/>
            <a:rect l="l" t="t" r="r" b="b"/>
            <a:pathLst>
              <a:path w="1115695" h="620395">
                <a:moveTo>
                  <a:pt x="0" y="620268"/>
                </a:moveTo>
                <a:lnTo>
                  <a:pt x="1115568" y="620268"/>
                </a:lnTo>
                <a:lnTo>
                  <a:pt x="1115568" y="0"/>
                </a:lnTo>
                <a:lnTo>
                  <a:pt x="0" y="0"/>
                </a:lnTo>
                <a:lnTo>
                  <a:pt x="0" y="62026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164895" y="571"/>
            <a:ext cx="836771" cy="465296"/>
          </a:xfrm>
          <a:custGeom>
            <a:avLst/>
            <a:gdLst/>
            <a:ahLst/>
            <a:cxnLst/>
            <a:rect l="l" t="t" r="r" b="b"/>
            <a:pathLst>
              <a:path w="1115695" h="620395">
                <a:moveTo>
                  <a:pt x="0" y="620268"/>
                </a:moveTo>
                <a:lnTo>
                  <a:pt x="1115568" y="620268"/>
                </a:lnTo>
                <a:lnTo>
                  <a:pt x="1115568" y="0"/>
                </a:lnTo>
                <a:lnTo>
                  <a:pt x="0" y="0"/>
                </a:lnTo>
                <a:lnTo>
                  <a:pt x="0" y="620268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1561" y="281714"/>
            <a:ext cx="443522" cy="44809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01909" y="250035"/>
            <a:ext cx="596298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МБОУ «</a:t>
            </a:r>
            <a:r>
              <a:rPr kumimoji="0" lang="ru-RU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Именьковская</a:t>
            </a: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СОШ» </a:t>
            </a:r>
            <a:r>
              <a:rPr kumimoji="0" lang="ru-RU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Лаишевского</a:t>
            </a: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МР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Республики Татарстан</a:t>
            </a:r>
            <a:endParaRPr kumimoji="0" lang="ru-RU" sz="1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935" y="271866"/>
            <a:ext cx="384368" cy="4708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077072" y="1450457"/>
            <a:ext cx="38344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-8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МЕЖДУ  МБОУ «</a:t>
            </a:r>
            <a:r>
              <a:rPr kumimoji="0" lang="ru-RU" sz="1200" b="1" i="0" u="none" strike="noStrike" kern="1200" cap="none" spc="-8" normalizeH="0" baseline="0" noProof="0" dirty="0" err="1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Именьковская</a:t>
            </a:r>
            <a:r>
              <a:rPr kumimoji="0" lang="ru-RU" sz="1200" b="1" i="0" u="none" strike="noStrike" kern="1200" cap="none" spc="-8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СОШ» </a:t>
            </a:r>
            <a:r>
              <a:rPr kumimoji="0" lang="ru-RU" sz="1200" b="1" i="0" u="none" strike="noStrike" kern="1200" cap="none" spc="-8" normalizeH="0" baseline="0" noProof="0" dirty="0" err="1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Лаишевского</a:t>
            </a:r>
            <a:r>
              <a:rPr kumimoji="0" lang="ru-RU" sz="1200" b="1" i="0" u="none" strike="noStrike" kern="1200" cap="none" spc="-8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муниципального района Республики Татарстан и МБОУ г. Ульяновска «Средняя общеобразовательная школа №64 »</a:t>
            </a:r>
          </a:p>
        </p:txBody>
      </p:sp>
      <p:pic>
        <p:nvPicPr>
          <p:cNvPr id="4098" name="Picture 2" descr="C:\Users\радик\Desktop\IMG_20191017_13240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5014" y="1432006"/>
            <a:ext cx="2555998" cy="34079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радик\Desktop\IMG_20191017_091809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89" b="10303"/>
          <a:stretch/>
        </p:blipFill>
        <p:spPr bwMode="auto">
          <a:xfrm>
            <a:off x="4533555" y="2627703"/>
            <a:ext cx="2739488" cy="23098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7247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65"/>
            <a:ext cx="9144000" cy="513283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1462" y="79944"/>
            <a:ext cx="7632848" cy="857250"/>
          </a:xfrm>
        </p:spPr>
        <p:txBody>
          <a:bodyPr/>
          <a:lstStyle/>
          <a:p>
            <a:r>
              <a:rPr lang="ru-RU" sz="16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Финалист Всероссийского конкурса </a:t>
            </a:r>
            <a:r>
              <a:rPr lang="ru-RU" sz="1600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мастер-класса </a:t>
            </a:r>
            <a:br>
              <a:rPr lang="ru-RU" sz="1600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учителей родного языка и литературы «</a:t>
            </a:r>
            <a:r>
              <a:rPr lang="ru-RU" sz="1600" b="1" u="sng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Туган</a:t>
            </a:r>
            <a:r>
              <a:rPr lang="ru-RU" sz="1600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тел»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85837" y="740654"/>
            <a:ext cx="2007998" cy="276769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Объект 2"/>
          <p:cNvSpPr txBox="1">
            <a:spLocks/>
          </p:cNvSpPr>
          <p:nvPr/>
        </p:nvSpPr>
        <p:spPr bwMode="auto">
          <a:xfrm>
            <a:off x="395355" y="3821957"/>
            <a:ext cx="4120342" cy="1026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2" pitchFamily="18" charset="2"/>
              <a:buChar char="·"/>
              <a:defRPr sz="3200" kern="1200">
                <a:solidFill>
                  <a:schemeClr val="bg2">
                    <a:lumMod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800" kern="1200">
                <a:solidFill>
                  <a:schemeClr val="bg2">
                    <a:lumMod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bg2">
                    <a:lumMod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17375E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rgbClr val="17375E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600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Карпова Лидия Николаевна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.,</a:t>
            </a:r>
          </a:p>
          <a:p>
            <a:pPr marL="0" indent="0">
              <a:buNone/>
            </a:pP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учитель русского языка и литературы </a:t>
            </a:r>
          </a:p>
          <a:p>
            <a:pPr marL="0" indent="0">
              <a:buNone/>
            </a:pP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«СОШ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посёлка имени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25 Октября» 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114" y="-117559"/>
            <a:ext cx="5304654" cy="95446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/>
          <a:srcRect l="16881" t="27357" r="47524" b="34226"/>
          <a:stretch/>
        </p:blipFill>
        <p:spPr>
          <a:xfrm>
            <a:off x="5234603" y="3207291"/>
            <a:ext cx="2577379" cy="19379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6"/>
          <a:srcRect l="19577" t="33594" r="39353" b="31621"/>
          <a:stretch/>
        </p:blipFill>
        <p:spPr>
          <a:xfrm>
            <a:off x="4018448" y="956284"/>
            <a:ext cx="4397894" cy="20942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55" y="71957"/>
            <a:ext cx="763492" cy="5296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008089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67"/>
            <a:ext cx="9144000" cy="513283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1462" y="79944"/>
            <a:ext cx="7632848" cy="857250"/>
          </a:xfrm>
        </p:spPr>
        <p:txBody>
          <a:bodyPr/>
          <a:lstStyle/>
          <a:p>
            <a:r>
              <a:rPr lang="ru-RU" sz="16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Победители зонального этапа Всероссийского конкурса профессионального мастерства «Учитель года-2020»</a:t>
            </a:r>
            <a:endParaRPr lang="ru-RU" sz="1600" b="1" u="sng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 bwMode="auto">
          <a:xfrm>
            <a:off x="6286166" y="3352726"/>
            <a:ext cx="2729846" cy="1659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2" pitchFamily="18" charset="2"/>
              <a:buChar char="·"/>
              <a:defRPr sz="3200" kern="1200">
                <a:solidFill>
                  <a:schemeClr val="bg2">
                    <a:lumMod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800" kern="1200">
                <a:solidFill>
                  <a:schemeClr val="bg2">
                    <a:lumMod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bg2">
                    <a:lumMod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17375E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rgbClr val="17375E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600" b="1" u="sng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Никиткова</a:t>
            </a:r>
            <a:r>
              <a:rPr lang="ru-RU" sz="16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А.Н.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.,</a:t>
            </a:r>
          </a:p>
          <a:p>
            <a:pPr marL="0" indent="0" algn="ctr">
              <a:buNone/>
            </a:pP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учитель истории и обществознания </a:t>
            </a:r>
          </a:p>
          <a:p>
            <a:pPr marL="0" indent="0" algn="ctr">
              <a:buNone/>
            </a:pP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ГБОУ «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Лаишевская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школа-интернат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номинация «Педагогический дебют»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 bwMode="auto">
          <a:xfrm>
            <a:off x="300790" y="3387116"/>
            <a:ext cx="2286000" cy="1666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2" pitchFamily="18" charset="2"/>
              <a:buChar char="·"/>
              <a:defRPr sz="3200" kern="1200">
                <a:solidFill>
                  <a:schemeClr val="bg2">
                    <a:lumMod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800" kern="1200">
                <a:solidFill>
                  <a:schemeClr val="bg2">
                    <a:lumMod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bg2">
                    <a:lumMod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17375E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rgbClr val="17375E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600" b="1" u="sng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Аптралова</a:t>
            </a:r>
            <a:r>
              <a:rPr lang="ru-RU" sz="16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16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.В.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учитель русского языка и литературы </a:t>
            </a:r>
          </a:p>
          <a:p>
            <a:pPr marL="0" indent="0" algn="ctr">
              <a:buNone/>
            </a:pP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«</a:t>
            </a:r>
            <a:r>
              <a:rPr lang="ru-RU" sz="1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Лаишевская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СОШ №2»  номинация «Учитель-мастер»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114" y="-117559"/>
            <a:ext cx="5304654" cy="954465"/>
          </a:xfrm>
          <a:prstGeom prst="rect">
            <a:avLst/>
          </a:prstGeom>
        </p:spPr>
      </p:pic>
      <p:pic>
        <p:nvPicPr>
          <p:cNvPr id="10" name="Picture 2" descr="C:\Users\Katerina\Downloads\Аптралова А. В.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420" y="518168"/>
            <a:ext cx="2030112" cy="280483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Katerina\Downloads\IMG_20200128_14032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55" t="17279" r="22181" b="34173"/>
          <a:stretch/>
        </p:blipFill>
        <p:spPr bwMode="auto">
          <a:xfrm>
            <a:off x="6414154" y="642462"/>
            <a:ext cx="2253198" cy="274465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55" y="71957"/>
            <a:ext cx="763492" cy="5296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Picture 4" descr="_MG_1704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93" t="44" r="14926" b="-1028"/>
          <a:stretch/>
        </p:blipFill>
        <p:spPr bwMode="auto">
          <a:xfrm>
            <a:off x="3494840" y="806230"/>
            <a:ext cx="2179624" cy="2605245"/>
          </a:xfrm>
          <a:prstGeom prst="ellipse">
            <a:avLst/>
          </a:prstGeom>
          <a:ln>
            <a:noFill/>
          </a:ln>
          <a:effectLst>
            <a:softEdge rad="112500"/>
          </a:effectLst>
          <a:extLst/>
        </p:spPr>
      </p:pic>
      <p:sp>
        <p:nvSpPr>
          <p:cNvPr id="5" name="Прямоугольник 4"/>
          <p:cNvSpPr/>
          <p:nvPr/>
        </p:nvSpPr>
        <p:spPr>
          <a:xfrm>
            <a:off x="3176337" y="3343554"/>
            <a:ext cx="279132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Евграфова Г.Ш.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ctr"/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учитель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родного (татарского)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языка и литературы </a:t>
            </a:r>
            <a:endPara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«Никольская СОШ» 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номинация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«Лучший учитель татарского языка и литературы»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9225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871865"/>
          </a:xfrm>
          <a:prstGeom prst="rect">
            <a:avLst/>
          </a:prstGeom>
        </p:spPr>
      </p:pic>
      <p:pic>
        <p:nvPicPr>
          <p:cNvPr id="14848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4709" b="-52907"/>
          <a:stretch>
            <a:fillRect/>
          </a:stretch>
        </p:blipFill>
        <p:spPr bwMode="auto">
          <a:xfrm>
            <a:off x="1" y="4515967"/>
            <a:ext cx="9144000" cy="839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4737725" y="3597865"/>
            <a:ext cx="4427985" cy="1175079"/>
          </a:xfrm>
          <a:prstGeom prst="rect">
            <a:avLst/>
          </a:prstGeom>
          <a:ln>
            <a:noFill/>
          </a:ln>
          <a:effectLst/>
        </p:spPr>
        <p:txBody>
          <a:bodyPr lIns="91410" tIns="45705" rIns="91410" bIns="45705"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600" b="1" i="1" dirty="0">
              <a:solidFill>
                <a:srgbClr val="1F497D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" y="4772943"/>
            <a:ext cx="9282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prstClr val="white"/>
                </a:solidFill>
                <a:cs typeface="Times New Roman" pitchFamily="18" charset="0"/>
              </a:rPr>
              <a:t>Лаишевский муниципальный район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-69250"/>
            <a:ext cx="5767691" cy="934516"/>
          </a:xfrm>
          <a:prstGeom prst="rect">
            <a:avLst/>
          </a:prstGeom>
        </p:spPr>
      </p:pic>
      <p:sp>
        <p:nvSpPr>
          <p:cNvPr id="11" name="Заголовок 1"/>
          <p:cNvSpPr>
            <a:spLocks noGrp="1"/>
          </p:cNvSpPr>
          <p:nvPr>
            <p:ph type="ctrTitle"/>
          </p:nvPr>
        </p:nvSpPr>
        <p:spPr>
          <a:xfrm>
            <a:off x="1446244" y="273945"/>
            <a:ext cx="6768751" cy="1424506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1800" b="1" dirty="0">
                <a:ln w="19050">
                  <a:noFill/>
                </a:ln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На региональный  этап всероссийской </a:t>
            </a:r>
            <a:r>
              <a:rPr lang="ru-RU" sz="1800" b="1" dirty="0" smtClean="0">
                <a:ln w="19050">
                  <a:noFill/>
                </a:ln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и </a:t>
            </a:r>
            <a:r>
              <a:rPr lang="ru-RU" sz="1800" b="1" dirty="0">
                <a:ln w="19050">
                  <a:noFill/>
                </a:ln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заключительный этап республиканских олимпиад школьников в Республике Татарстан в 2019/2020 учебном году  были направлены </a:t>
            </a:r>
            <a:r>
              <a:rPr lang="ru-RU" sz="1800" b="1" dirty="0" smtClean="0">
                <a:ln w="19050">
                  <a:noFill/>
                </a:ln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ln w="19050">
                  <a:noFill/>
                </a:ln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ln w="19050">
                  <a:noFill/>
                </a:ln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55 </a:t>
            </a:r>
            <a:r>
              <a:rPr lang="ru-RU" sz="1800" b="1" dirty="0">
                <a:ln w="19050">
                  <a:noFill/>
                </a:ln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учащихся из образовательных учреждений </a:t>
            </a:r>
            <a:r>
              <a:rPr lang="ru-RU" sz="1800" b="1" dirty="0" smtClean="0">
                <a:ln w="19050">
                  <a:noFill/>
                </a:ln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</a:t>
            </a:r>
            <a:r>
              <a:rPr lang="ru-RU" sz="1800" b="1" dirty="0">
                <a:ln w="19050">
                  <a:noFill/>
                </a:ln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района</a:t>
            </a:r>
            <a:r>
              <a:rPr lang="ru-RU" sz="1800" b="1" dirty="0" smtClean="0">
                <a:ln w="19050">
                  <a:noFill/>
                </a:ln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 </a:t>
            </a:r>
            <a:br>
              <a:rPr lang="ru-RU" sz="1800" b="1" dirty="0" smtClean="0">
                <a:ln w="19050">
                  <a:noFill/>
                </a:ln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ln w="19050">
                  <a:noFill/>
                </a:ln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Из них:</a:t>
            </a:r>
            <a:endParaRPr lang="ru-RU" sz="1800" b="1" dirty="0">
              <a:ln w="19050"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7" y="1"/>
            <a:ext cx="1368151" cy="796015"/>
          </a:xfrm>
          <a:prstGeom prst="rect">
            <a:avLst/>
          </a:prstGeom>
        </p:spPr>
      </p:pic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4168557738"/>
              </p:ext>
            </p:extLst>
          </p:nvPr>
        </p:nvGraphicFramePr>
        <p:xfrm>
          <a:off x="1187624" y="1632886"/>
          <a:ext cx="6768752" cy="3041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872226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elmira\Desktop\на августовку\IMG-20190821-WA0017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539552" y="357516"/>
            <a:ext cx="8229600" cy="705725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+mn-lt"/>
              </a:rPr>
              <a:t>Участие в олимпиадном движении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8586628"/>
              </p:ext>
            </p:extLst>
          </p:nvPr>
        </p:nvGraphicFramePr>
        <p:xfrm>
          <a:off x="546448" y="1275617"/>
          <a:ext cx="8418040" cy="2646295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467312">
                  <a:extLst>
                    <a:ext uri="{9D8B030D-6E8A-4147-A177-3AD203B41FA5}">
                      <a16:colId xmlns:a16="http://schemas.microsoft.com/office/drawing/2014/main" val="4119854058"/>
                    </a:ext>
                  </a:extLst>
                </a:gridCol>
                <a:gridCol w="4405185">
                  <a:extLst>
                    <a:ext uri="{9D8B030D-6E8A-4147-A177-3AD203B41FA5}">
                      <a16:colId xmlns:a16="http://schemas.microsoft.com/office/drawing/2014/main" val="2860680587"/>
                    </a:ext>
                  </a:extLst>
                </a:gridCol>
                <a:gridCol w="2545543">
                  <a:extLst>
                    <a:ext uri="{9D8B030D-6E8A-4147-A177-3AD203B41FA5}">
                      <a16:colId xmlns:a16="http://schemas.microsoft.com/office/drawing/2014/main" val="109306032"/>
                    </a:ext>
                  </a:extLst>
                </a:gridCol>
              </a:tblGrid>
              <a:tr h="10789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002060"/>
                          </a:solidFill>
                          <a:effectLst/>
                        </a:rPr>
                        <a:t>год</a:t>
                      </a:r>
                      <a:endParaRPr lang="ru-RU" sz="15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002060"/>
                          </a:solidFill>
                          <a:effectLst/>
                        </a:rPr>
                        <a:t>Участники республиканского/ регионального этапа олимпиад, «Путь к олимпу» </a:t>
                      </a:r>
                      <a:endParaRPr lang="ru-RU" sz="15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002060"/>
                          </a:solidFill>
                          <a:effectLst/>
                        </a:rPr>
                        <a:t>Количество призеров и победителей, чел.</a:t>
                      </a:r>
                      <a:endParaRPr lang="ru-RU" sz="15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7907039"/>
                  </a:ext>
                </a:extLst>
              </a:tr>
              <a:tr h="5224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2060"/>
                          </a:solidFill>
                          <a:effectLst/>
                        </a:rPr>
                        <a:t>2018</a:t>
                      </a:r>
                      <a:endParaRPr lang="ru-RU" sz="15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2060"/>
                          </a:solidFill>
                          <a:effectLst/>
                        </a:rPr>
                        <a:t>42</a:t>
                      </a:r>
                      <a:endParaRPr lang="ru-RU" sz="150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2060"/>
                          </a:solidFill>
                          <a:effectLst/>
                        </a:rPr>
                        <a:t>0/12</a:t>
                      </a:r>
                      <a:endParaRPr lang="ru-RU" sz="150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765033189"/>
                  </a:ext>
                </a:extLst>
              </a:tr>
              <a:tr h="5224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2060"/>
                          </a:solidFill>
                          <a:effectLst/>
                        </a:rPr>
                        <a:t>2019</a:t>
                      </a:r>
                      <a:endParaRPr lang="ru-RU" sz="150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2060"/>
                          </a:solidFill>
                          <a:effectLst/>
                        </a:rPr>
                        <a:t>52</a:t>
                      </a:r>
                      <a:endParaRPr lang="ru-RU" sz="150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2060"/>
                          </a:solidFill>
                          <a:effectLst/>
                        </a:rPr>
                        <a:t>0/9</a:t>
                      </a:r>
                      <a:endParaRPr lang="ru-RU" sz="15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826754919"/>
                  </a:ext>
                </a:extLst>
              </a:tr>
              <a:tr h="5224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15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lang="ru-RU" sz="15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0/12</a:t>
                      </a:r>
                      <a:endParaRPr lang="ru-RU" sz="15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4950351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0324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2" y="2"/>
            <a:ext cx="9180512" cy="4871865"/>
          </a:xfrm>
          <a:prstGeom prst="rect">
            <a:avLst/>
          </a:prstGeom>
        </p:spPr>
      </p:pic>
      <p:pic>
        <p:nvPicPr>
          <p:cNvPr id="6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4709" b="-52907"/>
          <a:stretch>
            <a:fillRect/>
          </a:stretch>
        </p:blipFill>
        <p:spPr bwMode="auto">
          <a:xfrm>
            <a:off x="1" y="4587973"/>
            <a:ext cx="9144000" cy="767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9052" y="4803102"/>
            <a:ext cx="9282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prstClr val="white"/>
                </a:solidFill>
                <a:cs typeface="Times New Roman" pitchFamily="18" charset="0"/>
              </a:rPr>
              <a:t>Лаишевский муниципальный район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-85293"/>
            <a:ext cx="5623675" cy="91118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16" y="69731"/>
            <a:ext cx="970928" cy="564904"/>
          </a:xfrm>
          <a:prstGeom prst="rect">
            <a:avLst/>
          </a:prstGeom>
        </p:spPr>
      </p:pic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1549040" y="634634"/>
            <a:ext cx="6577323" cy="4537800"/>
          </a:xfrm>
          <a:prstGeom prst="rect">
            <a:avLst/>
          </a:prstGeom>
        </p:spPr>
      </p:pic>
      <p:sp>
        <p:nvSpPr>
          <p:cNvPr id="4" name="Объект 2"/>
          <p:cNvSpPr txBox="1">
            <a:spLocks/>
          </p:cNvSpPr>
          <p:nvPr/>
        </p:nvSpPr>
        <p:spPr>
          <a:xfrm>
            <a:off x="4716015" y="1203598"/>
            <a:ext cx="4107981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Ø"/>
            </a:pPr>
            <a:endParaRPr lang="ru-RU" sz="2200" b="1" dirty="0">
              <a:solidFill>
                <a:srgbClr val="002060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1129289" y="59820"/>
            <a:ext cx="7416824" cy="753553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Результативность выступления сборной учащихся Лаишевского муниципального района на республиканских и всероссийских олимпиадах школьников</a:t>
            </a:r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4747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0512" cy="487186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475655" y="208255"/>
            <a:ext cx="655272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Призёры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заключительного этапа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республиканской олимпиады школьников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«Путь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Олимпу»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предметам математика и английский язык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4709" b="-52907"/>
          <a:stretch>
            <a:fillRect/>
          </a:stretch>
        </p:blipFill>
        <p:spPr bwMode="auto">
          <a:xfrm>
            <a:off x="1" y="4587973"/>
            <a:ext cx="9144000" cy="767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9052" y="4803102"/>
            <a:ext cx="9282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prstClr val="white"/>
                </a:solidFill>
                <a:cs typeface="Times New Roman" pitchFamily="18" charset="0"/>
              </a:rPr>
              <a:t>Лаишевский муниципальный район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-85293"/>
            <a:ext cx="5623675" cy="91118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2" y="-15476"/>
            <a:ext cx="1326099" cy="771549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29809" y="1188539"/>
            <a:ext cx="1091682" cy="1655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 descr="C:\Users\Admin\Downloads\Сканы достиж, 2019-20\Сканы достиж, 2019-20\Мигачева ГА, грамота Путь к Олимпу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98879" y="2831265"/>
            <a:ext cx="1140898" cy="1669006"/>
          </a:xfrm>
          <a:prstGeom prst="rect">
            <a:avLst/>
          </a:prstGeom>
          <a:noFill/>
        </p:spPr>
      </p:pic>
      <p:pic>
        <p:nvPicPr>
          <p:cNvPr id="1027" name="Picture 3" descr="C:\Users\Admin\Desktop\20200527_10370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1520" y="1284031"/>
            <a:ext cx="2660122" cy="22183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859008" y="2750389"/>
            <a:ext cx="1210274" cy="1664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399071" y="2741807"/>
            <a:ext cx="1152128" cy="1577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215934" y="1176394"/>
            <a:ext cx="1152128" cy="158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673241" y="1137461"/>
            <a:ext cx="1174816" cy="1616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 descr="C:\Users\Admin\Downloads\Сканы достиж, 2019-20\Новая папка\Путь к Олимпу англ.яз Рафикова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456885" y="1284032"/>
            <a:ext cx="1241793" cy="1708604"/>
          </a:xfrm>
          <a:prstGeom prst="rect">
            <a:avLst/>
          </a:prstGeom>
          <a:noFill/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658128" y="2967467"/>
            <a:ext cx="1257614" cy="1721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251520" y="3512354"/>
            <a:ext cx="302433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</a:t>
            </a:r>
            <a:r>
              <a:rPr lang="ru-RU" sz="12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Столбищенская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СОШ имени Героя Советского Союза Алексея Петровича Малышева»: </a:t>
            </a:r>
            <a:endParaRPr lang="ru-RU" sz="12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Трошина Д.В., ученица 6 класса;</a:t>
            </a:r>
          </a:p>
          <a:p>
            <a:r>
              <a:rPr lang="ru-RU" sz="12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Рафикова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А.Р., ученица 7 класса;</a:t>
            </a:r>
          </a:p>
          <a:p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Шакирова Е.А., ученица 8 класса.</a:t>
            </a:r>
          </a:p>
          <a:p>
            <a:endParaRPr lang="ru-RU" sz="12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5990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9414"/>
            <a:ext cx="9180512" cy="4871865"/>
          </a:xfrm>
          <a:prstGeom prst="rect">
            <a:avLst/>
          </a:prstGeom>
        </p:spPr>
      </p:pic>
      <p:pic>
        <p:nvPicPr>
          <p:cNvPr id="11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4709" b="-52907"/>
          <a:stretch>
            <a:fillRect/>
          </a:stretch>
        </p:blipFill>
        <p:spPr bwMode="auto">
          <a:xfrm>
            <a:off x="18256" y="4581407"/>
            <a:ext cx="9144000" cy="767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9052" y="4803102"/>
            <a:ext cx="9282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prstClr val="white"/>
                </a:solidFill>
                <a:cs typeface="Times New Roman" pitchFamily="18" charset="0"/>
              </a:rPr>
              <a:t>Лаишевский муниципальный район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-85293"/>
            <a:ext cx="5623675" cy="91118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26099" cy="771549"/>
          </a:xfrm>
          <a:prstGeom prst="rect">
            <a:avLst/>
          </a:prstGeom>
        </p:spPr>
      </p:pic>
      <p:pic>
        <p:nvPicPr>
          <p:cNvPr id="2052" name="Picture 4" descr="C:\Users\Admin\Desktop\FXZO753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52120" y="1231372"/>
            <a:ext cx="2232248" cy="262090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053" name="Picture 5" descr="C:\Users\Admin\Desktop\Достижения татяз 2019-2020\фото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326099" y="1231372"/>
            <a:ext cx="2008175" cy="253672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5587209" y="3944165"/>
            <a:ext cx="249852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Ученица 6 класса МБОУ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2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Столбищенская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СОШ имени Героя Советского Союза 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А.П. Малышева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Трошина Д.В.</a:t>
            </a:r>
            <a:endParaRPr lang="ru-RU" sz="1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29171" y="3768099"/>
            <a:ext cx="217497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математики МБОУ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2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Столбищенская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СОШ имени Героя Советского Союза А.П. Малышева» </a:t>
            </a:r>
            <a:r>
              <a:rPr lang="ru-RU" sz="12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Мигачёва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Г.А.</a:t>
            </a:r>
            <a:endParaRPr lang="ru-RU" sz="1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65514" y="3621349"/>
            <a:ext cx="19475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118937" y="202433"/>
            <a:ext cx="725504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Призёр заключительного этапа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республиканской олимпиады школьников по предмету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атематика»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(4-7 классы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705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255" y="2"/>
            <a:ext cx="9180512" cy="4871865"/>
          </a:xfrm>
          <a:prstGeom prst="rect">
            <a:avLst/>
          </a:prstGeom>
        </p:spPr>
      </p:pic>
      <p:pic>
        <p:nvPicPr>
          <p:cNvPr id="11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4709" b="-52907"/>
          <a:stretch>
            <a:fillRect/>
          </a:stretch>
        </p:blipFill>
        <p:spPr bwMode="auto">
          <a:xfrm>
            <a:off x="1" y="4587973"/>
            <a:ext cx="9144000" cy="767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9052" y="4803102"/>
            <a:ext cx="9282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prstClr val="white"/>
                </a:solidFill>
                <a:cs typeface="Times New Roman" pitchFamily="18" charset="0"/>
              </a:rPr>
              <a:t>Лаишевский муниципальный район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-85293"/>
            <a:ext cx="5623675" cy="91118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26099" cy="771549"/>
          </a:xfrm>
          <a:prstGeom prst="rect">
            <a:avLst/>
          </a:prstGeom>
        </p:spPr>
      </p:pic>
      <p:pic>
        <p:nvPicPr>
          <p:cNvPr id="4" name="Picture 2" descr="C:\Users\Admin\Desktop\VOZB826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04733" y="1226237"/>
            <a:ext cx="1925234" cy="26243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54" name="Picture 6" descr="C:\Users\Admin\Desktop\Фото дипломов\Достижения татяз 2019-2020\Диплом Тазеевой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313892" y="1139304"/>
            <a:ext cx="2232248" cy="27112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3336499" y="3853395"/>
            <a:ext cx="285667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Ученица 11 класса МБОУ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2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Столбищенская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СОШ имени Героя Советского Союза 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А.П. Малышева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2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Тазеева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А.А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читель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Марьина Н.Н.</a:t>
            </a:r>
          </a:p>
          <a:p>
            <a:endParaRPr lang="ru-RU" sz="1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475656" y="140230"/>
            <a:ext cx="67687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Призёр регионального этапа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республиканской олимпиады по предмету «Экология»</a:t>
            </a:r>
          </a:p>
        </p:txBody>
      </p:sp>
    </p:spTree>
    <p:extLst>
      <p:ext uri="{BB962C8B-B14F-4D97-AF65-F5344CB8AC3E}">
        <p14:creationId xmlns:p14="http://schemas.microsoft.com/office/powerpoint/2010/main" val="4259599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2" y="-23235"/>
            <a:ext cx="9180512" cy="4871865"/>
          </a:xfrm>
          <a:prstGeom prst="rect">
            <a:avLst/>
          </a:prstGeom>
        </p:spPr>
      </p:pic>
      <p:pic>
        <p:nvPicPr>
          <p:cNvPr id="7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4709" b="-52907"/>
          <a:stretch>
            <a:fillRect/>
          </a:stretch>
        </p:blipFill>
        <p:spPr bwMode="auto">
          <a:xfrm>
            <a:off x="1" y="4587973"/>
            <a:ext cx="9144000" cy="767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9052" y="4803102"/>
            <a:ext cx="9282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prstClr val="white"/>
                </a:solidFill>
                <a:cs typeface="Times New Roman" pitchFamily="18" charset="0"/>
              </a:rPr>
              <a:t>Лаишевский муниципальный район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-85293"/>
            <a:ext cx="5623675" cy="91118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2" y="-15476"/>
            <a:ext cx="1326099" cy="77154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907704" y="2"/>
            <a:ext cx="57606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Призёр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республиканской олимпиады школьников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русскому языку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89856" y="3740622"/>
            <a:ext cx="26592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Ученица 6 </a:t>
            </a:r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класса </a:t>
            </a:r>
          </a:p>
          <a:p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</a:t>
            </a:r>
            <a:r>
              <a:rPr lang="ru-RU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Сокуровская</a:t>
            </a:r>
            <a:r>
              <a:rPr lang="ru-RU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СОШ имени </a:t>
            </a:r>
            <a:r>
              <a:rPr lang="ru-RU" sz="1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Г.Р.Державина</a:t>
            </a:r>
            <a:r>
              <a:rPr lang="ru-RU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Орлова А.Л.</a:t>
            </a:r>
            <a:endParaRPr lang="ru-RU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834894" y="3564133"/>
            <a:ext cx="30552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русского языка</a:t>
            </a:r>
            <a:endParaRPr lang="ru-RU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</a:t>
            </a:r>
            <a:r>
              <a:rPr lang="ru-RU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Сокуровская</a:t>
            </a:r>
            <a:r>
              <a:rPr lang="ru-RU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СОШ имени </a:t>
            </a:r>
            <a:r>
              <a:rPr lang="ru-RU" sz="1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Г.Р.Державина</a:t>
            </a:r>
            <a:r>
              <a:rPr lang="ru-RU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Габдуллина Г.З.</a:t>
            </a:r>
            <a:endParaRPr lang="ru-RU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492" y="957335"/>
            <a:ext cx="2049504" cy="29107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814" y="957335"/>
            <a:ext cx="2034825" cy="29382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7276" y="957336"/>
            <a:ext cx="2119099" cy="29107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290202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255" y="2"/>
            <a:ext cx="9180512" cy="4871865"/>
          </a:xfrm>
          <a:prstGeom prst="rect">
            <a:avLst/>
          </a:prstGeom>
        </p:spPr>
      </p:pic>
      <p:pic>
        <p:nvPicPr>
          <p:cNvPr id="7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4709" b="-52907"/>
          <a:stretch>
            <a:fillRect/>
          </a:stretch>
        </p:blipFill>
        <p:spPr bwMode="auto">
          <a:xfrm>
            <a:off x="1" y="4587973"/>
            <a:ext cx="9144000" cy="767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9052" y="4803102"/>
            <a:ext cx="9282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prstClr val="white"/>
                </a:solidFill>
                <a:cs typeface="Times New Roman" pitchFamily="18" charset="0"/>
              </a:rPr>
              <a:t>Лаишевский муниципальный район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-85293"/>
            <a:ext cx="5623675" cy="91118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2" y="-15476"/>
            <a:ext cx="1326099" cy="77154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907704" y="2"/>
            <a:ext cx="61206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Призёр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республиканской олимпиады школьников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одному (татарскому) языку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2" descr="https://edu.tatar.ru/upload/anketas/317908.jp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3" y="1031142"/>
            <a:ext cx="2290747" cy="27300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150" y="1169673"/>
            <a:ext cx="1943611" cy="25914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TextBox 12"/>
          <p:cNvSpPr txBox="1"/>
          <p:nvPr/>
        </p:nvSpPr>
        <p:spPr>
          <a:xfrm>
            <a:off x="1345149" y="3953614"/>
            <a:ext cx="26507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Ученица 10 класса </a:t>
            </a:r>
          </a:p>
          <a:p>
            <a:r>
              <a:rPr lang="ru-RU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</a:t>
            </a:r>
            <a:r>
              <a:rPr lang="ru-RU" sz="1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Малоелгинская</a:t>
            </a:r>
            <a:r>
              <a:rPr lang="ru-RU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СОШ»</a:t>
            </a:r>
          </a:p>
          <a:p>
            <a:r>
              <a:rPr lang="ru-RU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Хасанова Ф.Р.</a:t>
            </a:r>
            <a:endParaRPr lang="ru-RU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341084" y="3889991"/>
            <a:ext cx="3541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родного (татарского) языка</a:t>
            </a:r>
            <a:endParaRPr lang="ru-RU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</a:t>
            </a:r>
            <a:r>
              <a:rPr lang="ru-RU" sz="1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Малоелгинская</a:t>
            </a:r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СОШ»</a:t>
            </a:r>
          </a:p>
          <a:p>
            <a:pPr lvl="0"/>
            <a:r>
              <a:rPr lang="ru-RU" sz="1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Хамидуллина</a:t>
            </a:r>
            <a:r>
              <a:rPr lang="ru-RU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Ф.М.</a:t>
            </a:r>
            <a:endParaRPr lang="ru-RU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5352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2" y="-28950"/>
            <a:ext cx="9180512" cy="4871865"/>
          </a:xfrm>
          <a:prstGeom prst="rect">
            <a:avLst/>
          </a:prstGeom>
        </p:spPr>
      </p:pic>
      <p:pic>
        <p:nvPicPr>
          <p:cNvPr id="7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4709" b="-52907"/>
          <a:stretch>
            <a:fillRect/>
          </a:stretch>
        </p:blipFill>
        <p:spPr bwMode="auto">
          <a:xfrm>
            <a:off x="1" y="4587973"/>
            <a:ext cx="9144000" cy="767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9052" y="4803102"/>
            <a:ext cx="9282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prstClr val="white"/>
                </a:solidFill>
                <a:cs typeface="Times New Roman" pitchFamily="18" charset="0"/>
              </a:rPr>
              <a:t>Лаишевский муниципальный район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-85293"/>
            <a:ext cx="5623675" cy="91118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2" y="-15476"/>
            <a:ext cx="1326099" cy="77154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2548" y="1170121"/>
            <a:ext cx="2726215" cy="34082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TextBox 14"/>
          <p:cNvSpPr txBox="1"/>
          <p:nvPr/>
        </p:nvSpPr>
        <p:spPr>
          <a:xfrm>
            <a:off x="6552220" y="3610859"/>
            <a:ext cx="33843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Ученица 9 </a:t>
            </a:r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класса </a:t>
            </a:r>
          </a:p>
          <a:p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</a:t>
            </a:r>
            <a:r>
              <a:rPr lang="ru-RU" sz="1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Малоелгинская</a:t>
            </a:r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СОШ»</a:t>
            </a:r>
          </a:p>
          <a:p>
            <a:r>
              <a:rPr lang="ru-RU" sz="1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Кадыйрова</a:t>
            </a:r>
            <a:r>
              <a:rPr lang="ru-RU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А. Ф.</a:t>
            </a:r>
            <a:endParaRPr lang="ru-RU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39126" y="3388902"/>
            <a:ext cx="3600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родного (татарского) языка</a:t>
            </a:r>
            <a:endParaRPr lang="ru-RU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</a:t>
            </a:r>
            <a:r>
              <a:rPr lang="ru-RU" sz="1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Малоелгинская</a:t>
            </a:r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СОШ»</a:t>
            </a:r>
          </a:p>
          <a:p>
            <a:r>
              <a:rPr lang="ru-RU" sz="1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Вагизова</a:t>
            </a:r>
            <a:r>
              <a:rPr lang="ru-RU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Р.А.</a:t>
            </a:r>
            <a:endParaRPr lang="ru-RU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06905" y="-28950"/>
            <a:ext cx="713750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Призёр заключительного этапа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республиканской олимпиады школьников по предмету «Татарский язык среди учащихся школ с обучением на татарском языке»</a:t>
            </a:r>
          </a:p>
        </p:txBody>
      </p:sp>
    </p:spTree>
    <p:extLst>
      <p:ext uri="{BB962C8B-B14F-4D97-AF65-F5344CB8AC3E}">
        <p14:creationId xmlns:p14="http://schemas.microsoft.com/office/powerpoint/2010/main" val="2306210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9180512" cy="4871865"/>
          </a:xfrm>
          <a:prstGeom prst="rect">
            <a:avLst/>
          </a:prstGeom>
        </p:spPr>
      </p:pic>
      <p:pic>
        <p:nvPicPr>
          <p:cNvPr id="6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4709" b="-52907"/>
          <a:stretch>
            <a:fillRect/>
          </a:stretch>
        </p:blipFill>
        <p:spPr bwMode="auto">
          <a:xfrm>
            <a:off x="36512" y="4603833"/>
            <a:ext cx="9144000" cy="767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9052" y="4803102"/>
            <a:ext cx="9282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prstClr val="white"/>
                </a:solidFill>
                <a:cs typeface="Times New Roman" pitchFamily="18" charset="0"/>
              </a:rPr>
              <a:t>Лаишевский муниципальный район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-85293"/>
            <a:ext cx="5623675" cy="91118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2" y="-15476"/>
            <a:ext cx="1326099" cy="77154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3607" y="224378"/>
            <a:ext cx="6797392" cy="776830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Призёр 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республиканской олимпиады школьников по предмету </a:t>
            </a: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«Русская 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литература среди учащихся школ </a:t>
            </a:r>
            <a:b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обучением на родном (нерусском) </a:t>
            </a: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языке»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82481" y="3795717"/>
            <a:ext cx="2725423" cy="91510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русского языка и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литературы МБОУ "</a:t>
            </a:r>
            <a:r>
              <a:rPr lang="ru-RU" sz="12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Атабаевская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СОШ имени Героя Российской Федерации  </a:t>
            </a:r>
            <a:r>
              <a:rPr lang="ru-RU" sz="12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Ахметшина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М.Р." 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Вафина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Ф.Б.</a:t>
            </a: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4716015" y="1203598"/>
            <a:ext cx="4107981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Ø"/>
            </a:pPr>
            <a:endParaRPr lang="ru-RU" sz="2200" b="1" dirty="0">
              <a:solidFill>
                <a:srgbClr val="00206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79751" y="3967217"/>
            <a:ext cx="31334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Ученица 7 класса </a:t>
            </a:r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"</a:t>
            </a:r>
            <a:r>
              <a:rPr lang="ru-RU" sz="12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Атабаевская</a:t>
            </a:r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СОШ имени Героя Российской Федерации  </a:t>
            </a:r>
            <a:r>
              <a:rPr lang="ru-RU" sz="12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Ахметшина</a:t>
            </a:r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М.Р." </a:t>
            </a:r>
            <a:r>
              <a:rPr lang="ru-RU" sz="12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Гарифуллина</a:t>
            </a:r>
            <a:r>
              <a:rPr lang="ru-RU" sz="1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Л.Р.</a:t>
            </a:r>
            <a:endParaRPr lang="ru-RU" sz="12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5395" y="1010300"/>
            <a:ext cx="2272469" cy="27562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Содержимое 13" descr="1 призер Ляйля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993094" y="1010300"/>
            <a:ext cx="2168909" cy="27562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37642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9180512" cy="4871865"/>
          </a:xfrm>
          <a:prstGeom prst="rect">
            <a:avLst/>
          </a:prstGeom>
        </p:spPr>
      </p:pic>
      <p:pic>
        <p:nvPicPr>
          <p:cNvPr id="6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4709" b="-52907"/>
          <a:stretch>
            <a:fillRect/>
          </a:stretch>
        </p:blipFill>
        <p:spPr bwMode="auto">
          <a:xfrm>
            <a:off x="36512" y="4603833"/>
            <a:ext cx="9144000" cy="767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9052" y="4803102"/>
            <a:ext cx="9282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prstClr val="white"/>
                </a:solidFill>
                <a:cs typeface="Times New Roman" pitchFamily="18" charset="0"/>
              </a:rPr>
              <a:t>Лаишевский муниципальный район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-85293"/>
            <a:ext cx="5623675" cy="91118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2" y="-15476"/>
            <a:ext cx="1326099" cy="77154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123478"/>
            <a:ext cx="6797392" cy="776830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Призёр заключительного этапа 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республиканской олимпиады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школьников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«Татарский 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язык среди учащихся татарских групп ш</a:t>
            </a: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 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обучением на русском </a:t>
            </a: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языке»</a:t>
            </a:r>
            <a:endParaRPr lang="ru-RU" sz="18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34716" y="3986292"/>
            <a:ext cx="2755561" cy="91510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по </a:t>
            </a:r>
            <a:r>
              <a:rPr lang="ru-RU" sz="12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тат.яз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и </a:t>
            </a:r>
            <a:r>
              <a:rPr lang="ru-RU" sz="12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тат.лит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МБОУ «ЛСОШ №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имени Героя  Советского Союза» </a:t>
            </a:r>
            <a:r>
              <a:rPr lang="ru-RU" sz="12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Газизуллина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З.А.</a:t>
            </a: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4716015" y="1203598"/>
            <a:ext cx="4107981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Ø"/>
            </a:pPr>
            <a:endParaRPr lang="ru-RU" sz="2200" b="1" dirty="0">
              <a:solidFill>
                <a:srgbClr val="002060"/>
              </a:solidFill>
            </a:endParaRPr>
          </a:p>
        </p:txBody>
      </p:sp>
      <p:pic>
        <p:nvPicPr>
          <p:cNvPr id="1026" name="Picture 2" descr="C:\Users\MKY LaishMR\Downloads\image1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213" y="1103563"/>
            <a:ext cx="2271632" cy="28827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7" name="Picture 3" descr="C:\Users\MKY LaishMR\Downloads\IMG-20200520-WA0019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129180"/>
            <a:ext cx="2188880" cy="28827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2" name="TextBox 11"/>
          <p:cNvSpPr txBox="1"/>
          <p:nvPr/>
        </p:nvSpPr>
        <p:spPr>
          <a:xfrm>
            <a:off x="6084168" y="4054416"/>
            <a:ext cx="27398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Ученица 7 класса МБОУ «ЛСОШ №2 имени Героя Советского Союза» Камалова Г.Ф.</a:t>
            </a:r>
            <a:endParaRPr lang="ru-RU" sz="12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2069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544" y="-146652"/>
            <a:ext cx="9456867" cy="5018520"/>
          </a:xfrm>
          <a:prstGeom prst="rect">
            <a:avLst/>
          </a:prstGeom>
        </p:spPr>
      </p:pic>
      <p:pic>
        <p:nvPicPr>
          <p:cNvPr id="7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4709" b="-52907"/>
          <a:stretch>
            <a:fillRect/>
          </a:stretch>
        </p:blipFill>
        <p:spPr bwMode="auto">
          <a:xfrm>
            <a:off x="1" y="4587973"/>
            <a:ext cx="9144000" cy="767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9052" y="4803102"/>
            <a:ext cx="9282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prstClr val="white"/>
                </a:solidFill>
                <a:cs typeface="Times New Roman" pitchFamily="18" charset="0"/>
              </a:rPr>
              <a:t>Лаишевский муниципальный район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6528" y="-85836"/>
            <a:ext cx="5623675" cy="91118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7004" y="-87468"/>
            <a:ext cx="1326099" cy="77154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01" r="12550"/>
          <a:stretch/>
        </p:blipFill>
        <p:spPr>
          <a:xfrm>
            <a:off x="3059832" y="1373799"/>
            <a:ext cx="2592288" cy="32458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1179095" y="-48146"/>
            <a:ext cx="706531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Призёр заключительного этапа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республиканской олимпиады школьников по предмету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«Татарский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язык среди учащихся татарских групп школ с обучением на русском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языке»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63733" y="2454809"/>
            <a:ext cx="29848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по </a:t>
            </a:r>
            <a:r>
              <a:rPr lang="ru-RU" sz="12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тат.яз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и </a:t>
            </a:r>
            <a:r>
              <a:rPr lang="ru-RU" sz="12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тат.лит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2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Габишевская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СОШ имени М.А. Гареева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2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Миннуллина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Л.Р</a:t>
            </a:r>
            <a:endParaRPr lang="ru-RU" sz="1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752727" y="2435934"/>
            <a:ext cx="26356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Ученица 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класса МБОУ «</a:t>
            </a:r>
            <a:r>
              <a:rPr lang="ru-RU" sz="12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Габишевская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СОШ имени М.А. Гареева» 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Ахметова Р.М.</a:t>
            </a:r>
            <a:endParaRPr lang="ru-RU" sz="1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2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9480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544" y="-146652"/>
            <a:ext cx="9456867" cy="5018520"/>
          </a:xfrm>
          <a:prstGeom prst="rect">
            <a:avLst/>
          </a:prstGeom>
        </p:spPr>
      </p:pic>
      <p:pic>
        <p:nvPicPr>
          <p:cNvPr id="7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4709" b="-52907"/>
          <a:stretch>
            <a:fillRect/>
          </a:stretch>
        </p:blipFill>
        <p:spPr bwMode="auto">
          <a:xfrm>
            <a:off x="1" y="4587973"/>
            <a:ext cx="9144000" cy="767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9052" y="4803102"/>
            <a:ext cx="9282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prstClr val="white"/>
                </a:solidFill>
                <a:cs typeface="Times New Roman" pitchFamily="18" charset="0"/>
              </a:rPr>
              <a:t>Лаишевский муниципальный район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6528" y="-85836"/>
            <a:ext cx="5623675" cy="91118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7004" y="-87468"/>
            <a:ext cx="1326099" cy="77154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179095" y="-48146"/>
            <a:ext cx="706531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качества знаний и успеваемости </a:t>
            </a:r>
          </a:p>
          <a:p>
            <a:pPr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2019-2020 учебный год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9442555"/>
              </p:ext>
            </p:extLst>
          </p:nvPr>
        </p:nvGraphicFramePr>
        <p:xfrm>
          <a:off x="-324544" y="864680"/>
          <a:ext cx="3008795" cy="24131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8884867"/>
              </p:ext>
            </p:extLst>
          </p:nvPr>
        </p:nvGraphicFramePr>
        <p:xfrm>
          <a:off x="2625774" y="1192691"/>
          <a:ext cx="3556230" cy="2861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5" name="Диаграмма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9524886"/>
              </p:ext>
            </p:extLst>
          </p:nvPr>
        </p:nvGraphicFramePr>
        <p:xfrm>
          <a:off x="5772652" y="1192691"/>
          <a:ext cx="3371348" cy="27656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6" name="TextBox 1"/>
          <p:cNvSpPr txBox="1"/>
          <p:nvPr/>
        </p:nvSpPr>
        <p:spPr>
          <a:xfrm>
            <a:off x="19052" y="3932543"/>
            <a:ext cx="2218822" cy="65543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Качество-65 %</a:t>
            </a: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Успеваемость – 99,3% 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"/>
          <p:cNvSpPr txBox="1"/>
          <p:nvPr/>
        </p:nvSpPr>
        <p:spPr>
          <a:xfrm>
            <a:off x="6882063" y="3847106"/>
            <a:ext cx="2218822" cy="65543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Качество-80 %</a:t>
            </a: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Успеваемость – 100% 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"/>
          <p:cNvSpPr txBox="1"/>
          <p:nvPr/>
        </p:nvSpPr>
        <p:spPr>
          <a:xfrm>
            <a:off x="3657706" y="3870331"/>
            <a:ext cx="2218822" cy="65543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Качество- 51,3% %</a:t>
            </a: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Успеваемость – 99,7% 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6582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elmira\Desktop\на августовку\IMG-20190821-WA0017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0" y="249492"/>
            <a:ext cx="6400800" cy="648072"/>
          </a:xfrm>
          <a:prstGeom prst="rect">
            <a:avLst/>
          </a:prstGeo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ru-RU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Количество </a:t>
            </a:r>
            <a:r>
              <a:rPr lang="ru-RU" sz="28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медалистов</a:t>
            </a:r>
            <a:endParaRPr lang="ru-RU" sz="28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marL="45720" indent="0" algn="ctr">
              <a:buNone/>
            </a:pPr>
            <a:endParaRPr lang="ru-RU" sz="28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611559" y="1329613"/>
          <a:ext cx="7698251" cy="301779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246357">
                  <a:extLst>
                    <a:ext uri="{9D8B030D-6E8A-4147-A177-3AD203B41FA5}">
                      <a16:colId xmlns:a16="http://schemas.microsoft.com/office/drawing/2014/main" val="2055089008"/>
                    </a:ext>
                  </a:extLst>
                </a:gridCol>
                <a:gridCol w="4451894">
                  <a:extLst>
                    <a:ext uri="{9D8B030D-6E8A-4147-A177-3AD203B41FA5}">
                      <a16:colId xmlns:a16="http://schemas.microsoft.com/office/drawing/2014/main" val="3930298556"/>
                    </a:ext>
                  </a:extLst>
                </a:gridCol>
              </a:tblGrid>
              <a:tr h="10050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</a:rPr>
                        <a:t>Год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</a:rPr>
                        <a:t>Медалисты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8078780"/>
                  </a:ext>
                </a:extLst>
              </a:tr>
              <a:tr h="5031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2060"/>
                          </a:solidFill>
                          <a:effectLst/>
                        </a:rPr>
                        <a:t>2017</a:t>
                      </a:r>
                      <a:endParaRPr lang="ru-RU" sz="180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2060"/>
                          </a:solidFill>
                          <a:effectLst/>
                        </a:rPr>
                        <a:t>24</a:t>
                      </a:r>
                      <a:endParaRPr lang="ru-RU" sz="180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503821931"/>
                  </a:ext>
                </a:extLst>
              </a:tr>
              <a:tr h="5031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2060"/>
                          </a:solidFill>
                          <a:effectLst/>
                        </a:rPr>
                        <a:t>2018</a:t>
                      </a:r>
                      <a:endParaRPr lang="ru-RU" sz="180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</a:rPr>
                        <a:t>33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531113951"/>
                  </a:ext>
                </a:extLst>
              </a:tr>
              <a:tr h="5031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2060"/>
                          </a:solidFill>
                          <a:effectLst/>
                        </a:rPr>
                        <a:t>2019</a:t>
                      </a:r>
                      <a:endParaRPr lang="ru-RU" sz="180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2060"/>
                          </a:solidFill>
                          <a:effectLst/>
                        </a:rPr>
                        <a:t>12</a:t>
                      </a:r>
                      <a:endParaRPr lang="ru-RU" sz="180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4000630761"/>
                  </a:ext>
                </a:extLst>
              </a:tr>
              <a:tr h="5031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7924442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3663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67"/>
            <a:ext cx="9144000" cy="5132835"/>
          </a:xfrm>
          <a:prstGeom prst="rect">
            <a:avLst/>
          </a:prstGeom>
        </p:spPr>
      </p:pic>
      <p:pic>
        <p:nvPicPr>
          <p:cNvPr id="3074" name="Picture 2" descr="C:\Users\elmira\Desktop\баннер лаишево\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146353"/>
            <a:ext cx="2520280" cy="18762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3075" name="Picture 3" descr="C:\Users\elmira\Desktop\баннер лаишево\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35" y="3192668"/>
            <a:ext cx="2458625" cy="18337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3076" name="Picture 4" descr="C:\Users\elmira\Desktop\Новости\IMG_062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321360"/>
            <a:ext cx="2952328" cy="15763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Прямоугольник 1"/>
          <p:cNvSpPr/>
          <p:nvPr/>
        </p:nvSpPr>
        <p:spPr>
          <a:xfrm>
            <a:off x="503548" y="59805"/>
            <a:ext cx="8136904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u="sng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Предпрофильное</a:t>
            </a:r>
            <a:r>
              <a:rPr lang="ru-RU" sz="24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 профильное  образование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ru-RU" sz="2800" b="1" dirty="0" smtClean="0">
              <a:ln w="1905"/>
              <a:solidFill>
                <a:srgbClr val="002060"/>
              </a:solidFill>
              <a:effectLst>
                <a:glow rad="63500">
                  <a:srgbClr val="F79646">
                    <a:satMod val="175000"/>
                    <a:alpha val="40000"/>
                  </a:srgb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Предпрофильное</a:t>
            </a: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обучение – в 9 классах 100 %  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Профильное 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обучение организовано в </a:t>
            </a: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16 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средних общеобразовательных учреждениях района: 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- </a:t>
            </a: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социально-гуманитарный; физико-математический 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профиль </a:t>
            </a: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1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- оборонно-спортивный </a:t>
            </a: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профиль; химико-биологический; социально-экономический; универсальный профиль</a:t>
            </a:r>
            <a:endParaRPr lang="ru-RU" sz="1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Профильным 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образованием охвачены </a:t>
            </a: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125 учащихся 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10-11 классов, что составляет </a:t>
            </a: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61 % 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 общего их </a:t>
            </a: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числа.</a:t>
            </a:r>
            <a:endParaRPr lang="ru-RU" sz="1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ru-RU" sz="1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114" y="-117559"/>
            <a:ext cx="5304654" cy="954465"/>
          </a:xfrm>
          <a:prstGeom prst="rect">
            <a:avLst/>
          </a:prstGeom>
        </p:spPr>
      </p:pic>
      <p:pic>
        <p:nvPicPr>
          <p:cNvPr id="11" name="Рисунок 10" descr="http://www.regruss.ru/upload/iblock/996/601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83" y="125543"/>
            <a:ext cx="679717" cy="4682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46506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544" y="-146652"/>
            <a:ext cx="9456867" cy="5018520"/>
          </a:xfrm>
          <a:prstGeom prst="rect">
            <a:avLst/>
          </a:prstGeom>
        </p:spPr>
      </p:pic>
      <p:pic>
        <p:nvPicPr>
          <p:cNvPr id="7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4709" b="-52907"/>
          <a:stretch>
            <a:fillRect/>
          </a:stretch>
        </p:blipFill>
        <p:spPr bwMode="auto">
          <a:xfrm>
            <a:off x="1" y="4587973"/>
            <a:ext cx="9144000" cy="767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9052" y="4803102"/>
            <a:ext cx="9282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prstClr val="white"/>
                </a:solidFill>
                <a:cs typeface="Times New Roman" pitchFamily="18" charset="0"/>
              </a:rPr>
              <a:t>Лаишевский муниципальный район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6528" y="-85836"/>
            <a:ext cx="5623675" cy="91118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7004" y="-87468"/>
            <a:ext cx="1326099" cy="77154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179095" y="-48146"/>
            <a:ext cx="70653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ВПР 11 класс  2020 год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998141"/>
              </p:ext>
            </p:extLst>
          </p:nvPr>
        </p:nvGraphicFramePr>
        <p:xfrm>
          <a:off x="48127" y="976068"/>
          <a:ext cx="8987444" cy="362629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584884">
                  <a:extLst>
                    <a:ext uri="{9D8B030D-6E8A-4147-A177-3AD203B41FA5}">
                      <a16:colId xmlns:a16="http://schemas.microsoft.com/office/drawing/2014/main" val="1412905385"/>
                    </a:ext>
                  </a:extLst>
                </a:gridCol>
                <a:gridCol w="612592">
                  <a:extLst>
                    <a:ext uri="{9D8B030D-6E8A-4147-A177-3AD203B41FA5}">
                      <a16:colId xmlns:a16="http://schemas.microsoft.com/office/drawing/2014/main" val="4065596889"/>
                    </a:ext>
                  </a:extLst>
                </a:gridCol>
                <a:gridCol w="924018">
                  <a:extLst>
                    <a:ext uri="{9D8B030D-6E8A-4147-A177-3AD203B41FA5}">
                      <a16:colId xmlns:a16="http://schemas.microsoft.com/office/drawing/2014/main" val="3304649743"/>
                    </a:ext>
                  </a:extLst>
                </a:gridCol>
                <a:gridCol w="768306">
                  <a:extLst>
                    <a:ext uri="{9D8B030D-6E8A-4147-A177-3AD203B41FA5}">
                      <a16:colId xmlns:a16="http://schemas.microsoft.com/office/drawing/2014/main" val="3591732334"/>
                    </a:ext>
                  </a:extLst>
                </a:gridCol>
                <a:gridCol w="707328">
                  <a:extLst>
                    <a:ext uri="{9D8B030D-6E8A-4147-A177-3AD203B41FA5}">
                      <a16:colId xmlns:a16="http://schemas.microsoft.com/office/drawing/2014/main" val="3569946015"/>
                    </a:ext>
                  </a:extLst>
                </a:gridCol>
                <a:gridCol w="817087">
                  <a:extLst>
                    <a:ext uri="{9D8B030D-6E8A-4147-A177-3AD203B41FA5}">
                      <a16:colId xmlns:a16="http://schemas.microsoft.com/office/drawing/2014/main" val="4290194849"/>
                    </a:ext>
                  </a:extLst>
                </a:gridCol>
                <a:gridCol w="743914">
                  <a:extLst>
                    <a:ext uri="{9D8B030D-6E8A-4147-A177-3AD203B41FA5}">
                      <a16:colId xmlns:a16="http://schemas.microsoft.com/office/drawing/2014/main" val="1305802224"/>
                    </a:ext>
                  </a:extLst>
                </a:gridCol>
                <a:gridCol w="829282">
                  <a:extLst>
                    <a:ext uri="{9D8B030D-6E8A-4147-A177-3AD203B41FA5}">
                      <a16:colId xmlns:a16="http://schemas.microsoft.com/office/drawing/2014/main" val="132004615"/>
                    </a:ext>
                  </a:extLst>
                </a:gridCol>
                <a:gridCol w="627579">
                  <a:extLst>
                    <a:ext uri="{9D8B030D-6E8A-4147-A177-3AD203B41FA5}">
                      <a16:colId xmlns:a16="http://schemas.microsoft.com/office/drawing/2014/main" val="2207296225"/>
                    </a:ext>
                  </a:extLst>
                </a:gridCol>
                <a:gridCol w="686227">
                  <a:extLst>
                    <a:ext uri="{9D8B030D-6E8A-4147-A177-3AD203B41FA5}">
                      <a16:colId xmlns:a16="http://schemas.microsoft.com/office/drawing/2014/main" val="370315258"/>
                    </a:ext>
                  </a:extLst>
                </a:gridCol>
                <a:gridCol w="686227">
                  <a:extLst>
                    <a:ext uri="{9D8B030D-6E8A-4147-A177-3AD203B41FA5}">
                      <a16:colId xmlns:a16="http://schemas.microsoft.com/office/drawing/2014/main" val="1743634625"/>
                    </a:ext>
                  </a:extLst>
                </a:gridCol>
              </a:tblGrid>
              <a:tr h="567751">
                <a:tc rowSpan="2">
                  <a:txBody>
                    <a:bodyPr/>
                    <a:lstStyle/>
                    <a:p>
                      <a:pPr marL="21590" indent="-21590" algn="ctr">
                        <a:lnSpc>
                          <a:spcPct val="107000"/>
                        </a:lnSpc>
                        <a:spcBef>
                          <a:spcPts val="67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предмет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21590" indent="-21590" algn="ctr">
                        <a:lnSpc>
                          <a:spcPct val="107000"/>
                        </a:lnSpc>
                        <a:spcBef>
                          <a:spcPts val="67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класс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7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участников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7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Распределение 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7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Качество %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7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Успеваемость %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6379754"/>
                  </a:ext>
                </a:extLst>
              </a:tr>
              <a:tr h="3138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7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7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7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7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7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район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7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РТ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7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район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7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РТ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5264472"/>
                  </a:ext>
                </a:extLst>
              </a:tr>
              <a:tr h="5559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7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7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7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7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7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20.00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7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70.00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7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10.00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79,34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99,52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4686747"/>
                  </a:ext>
                </a:extLst>
              </a:tr>
              <a:tr h="6177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7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7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7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7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7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2.50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7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55.00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7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42.50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97.50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84,21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98,77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3317580"/>
                  </a:ext>
                </a:extLst>
              </a:tr>
              <a:tr h="2838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7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география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7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7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7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7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11.29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7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54.84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7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33.87</a:t>
                      </a:r>
                    </a:p>
                    <a:p>
                      <a:pPr marL="9525" algn="ctr">
                        <a:lnSpc>
                          <a:spcPct val="107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88.71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84,88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99,67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7306766"/>
                  </a:ext>
                </a:extLst>
              </a:tr>
              <a:tr h="4461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7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Английский язык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7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7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7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7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80.00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7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20.00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7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88.71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82,55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98,73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6457175"/>
                  </a:ext>
                </a:extLst>
              </a:tr>
              <a:tr h="22307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7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история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7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7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7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84,91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68,29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0,16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4087474"/>
                  </a:ext>
                </a:extLst>
              </a:tr>
              <a:tr h="22307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7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физика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7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7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21,05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47,37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31,58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78,95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73,14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0,45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08418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7671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Фокина Л. П. Шаблон (фон) презентации 5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3046</TotalTime>
  <Words>2520</Words>
  <Application>Microsoft Office PowerPoint</Application>
  <PresentationFormat>Экран (16:9)</PresentationFormat>
  <Paragraphs>537</Paragraphs>
  <Slides>42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42</vt:i4>
      </vt:variant>
    </vt:vector>
  </HeadingPairs>
  <TitlesOfParts>
    <vt:vector size="53" baseType="lpstr">
      <vt:lpstr>Arial</vt:lpstr>
      <vt:lpstr>Calibri</vt:lpstr>
      <vt:lpstr>Romantica script</vt:lpstr>
      <vt:lpstr>Symbol</vt:lpstr>
      <vt:lpstr>Tahoma</vt:lpstr>
      <vt:lpstr>Times New Roman</vt:lpstr>
      <vt:lpstr>Wingdings</vt:lpstr>
      <vt:lpstr>Wingdings 2</vt:lpstr>
      <vt:lpstr>6_Тема Office</vt:lpstr>
      <vt:lpstr>Фокина Л. П. Шаблон (фон) презентации 5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Методическое сопровождение развития профессиональной компетентности педагогических работников  </vt:lpstr>
      <vt:lpstr> </vt:lpstr>
      <vt:lpstr>Обеспечение педагогическими кадрами </vt:lpstr>
      <vt:lpstr>КАДРЫ Наличие квалификационных категорий  руководящих и педагогических работников Лаишевского муниципального района РТ</vt:lpstr>
      <vt:lpstr>Награды и звания</vt:lpstr>
      <vt:lpstr>Молодые специалисты   </vt:lpstr>
      <vt:lpstr>Целевой прием   Список студентов образовательных организаций Лаишевского муниципального района РТ, обучающихся по образовательным программам высшего образования по стипендиальному целевому приему (ежемесячные выплаты 15 тыс. руб.) </vt:lpstr>
      <vt:lpstr>Список студентов образовательных организаций Лаишевского муниципального района РТ, обучающихся по образовательным программам высшего образования по целевому приему  </vt:lpstr>
      <vt:lpstr>Дошкольные образовательные учреждения</vt:lpstr>
      <vt:lpstr>Экспериментальные инновационные площадки ДОУ</vt:lpstr>
      <vt:lpstr>Республиканский семинар  «Организация развивающей предметно- пространственной среды дошкольных образовательных организаций в соответствии с ФГОС дошкольного образования»  Столбищенский детский сад «Сказка» и  Лаишевский детский сад «Рябинка» </vt:lpstr>
      <vt:lpstr>Презентация PowerPoint</vt:lpstr>
      <vt:lpstr>  </vt:lpstr>
      <vt:lpstr>Презентация PowerPoint</vt:lpstr>
      <vt:lpstr>Презентация PowerPoint</vt:lpstr>
      <vt:lpstr>Презентация PowerPoint</vt:lpstr>
      <vt:lpstr>Финалист Всероссийского конкурса мастер-класса  учителей родного языка и литературы «Туган тел»</vt:lpstr>
      <vt:lpstr>Победители зонального этапа Всероссийского конкурса профессионального мастерства «Учитель года-2020»</vt:lpstr>
      <vt:lpstr>На региональный  этап всероссийской и заключительный этап республиканских олимпиад школьников в Республике Татарстан в 2019/2020 учебном году  были направлены  55 учащихся из образовательных учреждений   района.  Из них:</vt:lpstr>
      <vt:lpstr>Участие в олимпиадном движении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Призёр республиканской олимпиады школьников по предмету «Русская литература среди учащихся школ  с обучением на родном (нерусском) языке» </vt:lpstr>
      <vt:lpstr>Призёр заключительного этапа республиканской олимпиады школьников «Татарский язык среди учащихся татарских групп школ с обучением на русском языке»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Районное методическое объединение воспитателей малокомплектных ДОУ  Лаишевского муниципального района РТ по теме:  «Современные подходы к организации образовательного процесса в контексте с ФГОС»</dc:title>
  <dc:creator>виктория тиханова</dc:creator>
  <cp:lastModifiedBy>Эльвира</cp:lastModifiedBy>
  <cp:revision>236</cp:revision>
  <cp:lastPrinted>2017-08-23T20:45:58Z</cp:lastPrinted>
  <dcterms:created xsi:type="dcterms:W3CDTF">2017-05-29T05:35:53Z</dcterms:created>
  <dcterms:modified xsi:type="dcterms:W3CDTF">2020-06-24T19:14:43Z</dcterms:modified>
</cp:coreProperties>
</file>